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  <p:sldMasterId id="2147483695" r:id="rId2"/>
  </p:sldMasterIdLst>
  <p:notesMasterIdLst>
    <p:notesMasterId r:id="rId34"/>
  </p:notesMasterIdLst>
  <p:sldIdLst>
    <p:sldId id="270" r:id="rId3"/>
    <p:sldId id="274" r:id="rId4"/>
    <p:sldId id="278" r:id="rId5"/>
    <p:sldId id="279" r:id="rId6"/>
    <p:sldId id="281" r:id="rId7"/>
    <p:sldId id="282" r:id="rId8"/>
    <p:sldId id="280" r:id="rId9"/>
    <p:sldId id="283" r:id="rId10"/>
    <p:sldId id="284" r:id="rId11"/>
    <p:sldId id="308" r:id="rId12"/>
    <p:sldId id="285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Proxima Nova Bl" panose="020B0604020202020204" charset="0"/>
      <p:bold r:id="rId41"/>
      <p:boldItalic r:id="rId42"/>
    </p:embeddedFont>
    <p:embeddedFont>
      <p:font typeface="Proxima Nova Rg" panose="0200050603000002000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Основные слайды" id="{E1F7B195-DAEC-43A4-A7CC-A4AA88FDACAC}">
          <p14:sldIdLst>
            <p14:sldId id="270"/>
            <p14:sldId id="274"/>
            <p14:sldId id="278"/>
            <p14:sldId id="279"/>
            <p14:sldId id="281"/>
            <p14:sldId id="282"/>
            <p14:sldId id="280"/>
            <p14:sldId id="283"/>
            <p14:sldId id="284"/>
            <p14:sldId id="308"/>
            <p14:sldId id="285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0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29" userDrawn="1">
          <p15:clr>
            <a:srgbClr val="A4A3A4"/>
          </p15:clr>
        </p15:guide>
        <p15:guide id="4" orient="horz" pos="4320" userDrawn="1">
          <p15:clr>
            <a:srgbClr val="A4A3A4"/>
          </p15:clr>
        </p15:guide>
        <p15:guide id="5" orient="horz" pos="595" userDrawn="1">
          <p15:clr>
            <a:srgbClr val="A4A3A4"/>
          </p15:clr>
        </p15:guide>
        <p15:guide id="6" orient="horz" pos="754" userDrawn="1">
          <p15:clr>
            <a:srgbClr val="A4A3A4"/>
          </p15:clr>
        </p15:guide>
        <p15:guide id="7" pos="6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5EE3"/>
    <a:srgbClr val="FFFFFF"/>
    <a:srgbClr val="2162FF"/>
    <a:srgbClr val="F8DA02"/>
    <a:srgbClr val="0D0D0D"/>
    <a:srgbClr val="72E5A1"/>
    <a:srgbClr val="B3EDF5"/>
    <a:srgbClr val="4395F9"/>
    <a:srgbClr val="006380"/>
    <a:srgbClr val="F15A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42" y="108"/>
      </p:cViewPr>
      <p:guideLst>
        <p:guide orient="horz" pos="2409"/>
        <p:guide pos="3840"/>
        <p:guide pos="529"/>
        <p:guide orient="horz" pos="4320"/>
        <p:guide orient="horz" pos="595"/>
        <p:guide orient="horz" pos="754"/>
        <p:guide pos="64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FF5B3-C49E-4D9F-B671-2D29B5380790}" type="datetimeFigureOut">
              <a:rPr lang="en-US" smtClean="0"/>
              <a:t>6/3/2021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1A386-EA78-4D81-986B-44B6B0855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1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0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60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95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11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63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49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42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2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08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25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61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15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5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57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23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12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71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56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114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14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00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47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68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76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23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64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1A386-EA78-4D81-986B-44B6B0855F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34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EA432-B9DD-4075-B051-9B0E52A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5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EA432-B9DD-4075-B051-9B0E52A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8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EA432-B9DD-4075-B051-9B0E52A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607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EA432-B9DD-4075-B051-9B0E52A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EA432-B9DD-4075-B051-9B0E52A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62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EA432-B9DD-4075-B051-9B0E52A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17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EA432-B9DD-4075-B051-9B0E52A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1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EA432-B9DD-4075-B051-9B0E52A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2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EA432-B9DD-4075-B051-9B0E52A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1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rgbClr val="0D5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6088063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roxima Nova Rg" panose="02000506030000020004" pitchFamily="2" charset="0"/>
              </a:defRPr>
            </a:lvl1pPr>
          </a:lstStyle>
          <a:p>
            <a:fld id="{D15EA432-B9DD-4075-B051-9B0E52AC12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" y="404813"/>
            <a:ext cx="402186" cy="533400"/>
          </a:xfrm>
          <a:prstGeom prst="rect">
            <a:avLst/>
          </a:prstGeom>
        </p:spPr>
      </p:pic>
      <p:grpSp>
        <p:nvGrpSpPr>
          <p:cNvPr id="7" name="Группа 6"/>
          <p:cNvGrpSpPr/>
          <p:nvPr userDrawn="1"/>
        </p:nvGrpSpPr>
        <p:grpSpPr>
          <a:xfrm>
            <a:off x="442913" y="6277373"/>
            <a:ext cx="374575" cy="67865"/>
            <a:chOff x="442913" y="6277373"/>
            <a:chExt cx="374575" cy="67865"/>
          </a:xfrm>
          <a:solidFill>
            <a:srgbClr val="FFFFFF"/>
          </a:solidFill>
        </p:grpSpPr>
        <p:sp>
          <p:nvSpPr>
            <p:cNvPr id="8" name="Овал 7"/>
            <p:cNvSpPr/>
            <p:nvPr userDrawn="1"/>
          </p:nvSpPr>
          <p:spPr>
            <a:xfrm>
              <a:off x="442913" y="6277373"/>
              <a:ext cx="67865" cy="678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Овал 8"/>
            <p:cNvSpPr/>
            <p:nvPr userDrawn="1"/>
          </p:nvSpPr>
          <p:spPr>
            <a:xfrm>
              <a:off x="596268" y="6277373"/>
              <a:ext cx="67865" cy="678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Овал 9"/>
            <p:cNvSpPr/>
            <p:nvPr userDrawn="1"/>
          </p:nvSpPr>
          <p:spPr>
            <a:xfrm>
              <a:off x="749623" y="6277373"/>
              <a:ext cx="67865" cy="678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2465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255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30000" y="6088063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5EE3"/>
                </a:solidFill>
                <a:latin typeface="Proxima Nova Rg" panose="02000506030000020004" pitchFamily="2" charset="0"/>
              </a:defRPr>
            </a:lvl1pPr>
          </a:lstStyle>
          <a:p>
            <a:fld id="{D15EA432-B9DD-4075-B051-9B0E52AC128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" y="404813"/>
            <a:ext cx="402194" cy="532800"/>
          </a:xfrm>
          <a:prstGeom prst="rect">
            <a:avLst/>
          </a:prstGeom>
        </p:spPr>
      </p:pic>
      <p:grpSp>
        <p:nvGrpSpPr>
          <p:cNvPr id="12" name="Группа 11"/>
          <p:cNvGrpSpPr/>
          <p:nvPr userDrawn="1"/>
        </p:nvGrpSpPr>
        <p:grpSpPr>
          <a:xfrm>
            <a:off x="442913" y="6277373"/>
            <a:ext cx="374575" cy="67865"/>
            <a:chOff x="442913" y="6277373"/>
            <a:chExt cx="374575" cy="67865"/>
          </a:xfrm>
        </p:grpSpPr>
        <p:sp>
          <p:nvSpPr>
            <p:cNvPr id="3" name="Овал 2"/>
            <p:cNvSpPr/>
            <p:nvPr userDrawn="1"/>
          </p:nvSpPr>
          <p:spPr>
            <a:xfrm>
              <a:off x="442913" y="6277373"/>
              <a:ext cx="67865" cy="67865"/>
            </a:xfrm>
            <a:prstGeom prst="ellipse">
              <a:avLst/>
            </a:prstGeom>
            <a:solidFill>
              <a:srgbClr val="0D5E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Овал 8"/>
            <p:cNvSpPr/>
            <p:nvPr userDrawn="1"/>
          </p:nvSpPr>
          <p:spPr>
            <a:xfrm>
              <a:off x="596268" y="6277373"/>
              <a:ext cx="67865" cy="67865"/>
            </a:xfrm>
            <a:prstGeom prst="ellipse">
              <a:avLst/>
            </a:prstGeom>
            <a:solidFill>
              <a:srgbClr val="0D5E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Овал 9"/>
            <p:cNvSpPr/>
            <p:nvPr userDrawn="1"/>
          </p:nvSpPr>
          <p:spPr>
            <a:xfrm>
              <a:off x="749623" y="6277373"/>
              <a:ext cx="67865" cy="67865"/>
            </a:xfrm>
            <a:prstGeom prst="ellipse">
              <a:avLst/>
            </a:prstGeom>
            <a:solidFill>
              <a:srgbClr val="0D5E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4940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4065">
          <p15:clr>
            <a:srgbClr val="FBAE40"/>
          </p15:clr>
        </p15:guide>
        <p15:guide id="7" orient="horz" pos="399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575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39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8" r:id="rId8"/>
    <p:sldLayoutId id="2147483704" r:id="rId9"/>
    <p:sldLayoutId id="2147483705" r:id="rId10"/>
    <p:sldLayoutId id="2147483706" r:id="rId11"/>
    <p:sldLayoutId id="214748370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4671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457109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77" indent="-114277" algn="l" defTabSz="4571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1" indent="-114277" algn="l" defTabSz="457109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386" indent="-114277" algn="l" defTabSz="457109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99940" indent="-114277" algn="l" defTabSz="457109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94" indent="-114277" algn="l" defTabSz="457109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049" indent="-114277" algn="l" defTabSz="457109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603" indent="-114277" algn="l" defTabSz="457109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157" indent="-114277" algn="l" defTabSz="457109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711" indent="-114277" algn="l" defTabSz="457109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54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09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663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217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771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326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9880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434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BF3FCF0-DA04-4FCA-A2EA-0DC35F125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0860" y="2308739"/>
            <a:ext cx="9030281" cy="3999826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8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8" y="6010276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52400" dir="5400000" algn="t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770C5FE-EE94-4537-8B23-F4158F98097E}"/>
              </a:ext>
            </a:extLst>
          </p:cNvPr>
          <p:cNvGrpSpPr/>
          <p:nvPr/>
        </p:nvGrpSpPr>
        <p:grpSpPr>
          <a:xfrm>
            <a:off x="1219200" y="525369"/>
            <a:ext cx="9753601" cy="1593068"/>
            <a:chOff x="1219200" y="2932938"/>
            <a:chExt cx="9753601" cy="1593068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195833D-9EB8-4BDA-8C52-F76A1EA7B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4593" t="21834" r="14844" b="15284"/>
            <a:stretch/>
          </p:blipFill>
          <p:spPr>
            <a:xfrm>
              <a:off x="1789176" y="2932938"/>
              <a:ext cx="8613648" cy="98755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19E442-B4DA-49DA-94ED-B1C03DBD2EF2}"/>
                </a:ext>
              </a:extLst>
            </p:cNvPr>
            <p:cNvSpPr txBox="1"/>
            <p:nvPr/>
          </p:nvSpPr>
          <p:spPr>
            <a:xfrm>
              <a:off x="1219200" y="4002786"/>
              <a:ext cx="97536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0" i="0" dirty="0">
                  <a:solidFill>
                    <a:srgbClr val="FFFFFF"/>
                  </a:solidFill>
                  <a:effectLst/>
                  <a:latin typeface="Proxima Nova Bl" panose="02000506030000020004" pitchFamily="2" charset="0"/>
                </a:rPr>
                <a:t>Комплексный курс для развития мебельного бизнеса</a:t>
              </a:r>
              <a:endParaRPr lang="en-US" sz="2800" dirty="0">
                <a:solidFill>
                  <a:srgbClr val="FFFFFF"/>
                </a:solidFill>
                <a:latin typeface="Proxima Nova Bl" panose="0200050603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008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3BBBBBB-2916-47EC-AF21-8654DBD13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B1B6B2-01AA-49DE-8076-335C6F2D90B6}"/>
              </a:ext>
            </a:extLst>
          </p:cNvPr>
          <p:cNvSpPr txBox="1"/>
          <p:nvPr/>
        </p:nvSpPr>
        <p:spPr>
          <a:xfrm>
            <a:off x="2137569" y="274419"/>
            <a:ext cx="7916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Тема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3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. </a:t>
            </a:r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«Основы по финансам для бизнеса»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DCA7A752-DB81-4409-A955-48B3411C78BA}"/>
              </a:ext>
            </a:extLst>
          </p:cNvPr>
          <p:cNvSpPr/>
          <p:nvPr/>
        </p:nvSpPr>
        <p:spPr>
          <a:xfrm>
            <a:off x="-1289275" y="1360948"/>
            <a:ext cx="8929461" cy="8929461"/>
          </a:xfrm>
          <a:prstGeom prst="ellipse">
            <a:avLst/>
          </a:prstGeom>
          <a:solidFill>
            <a:srgbClr val="0D5E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DDA1B4-5D00-4B40-98F5-023A56C68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733"/>
            <a:ext cx="3799643" cy="6188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42AEF5-4846-4056-817D-57F762D8AC9A}"/>
              </a:ext>
            </a:extLst>
          </p:cNvPr>
          <p:cNvSpPr txBox="1"/>
          <p:nvPr/>
        </p:nvSpPr>
        <p:spPr>
          <a:xfrm>
            <a:off x="3502147" y="4521478"/>
            <a:ext cx="41380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Горчаков Константин – 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Proxima Nova Rg" panose="02000506030000020004" charset="0"/>
              </a:rPr>
              <a:t>финансовый директор компании «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Proxima Nova Rg" panose="02000506030000020004" charset="0"/>
              </a:rPr>
              <a:t>ВиЯр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Proxima Nova Rg" panose="02000506030000020004" charset="0"/>
              </a:rPr>
              <a:t>»,</a:t>
            </a:r>
            <a:br>
              <a:rPr lang="ru-RU" sz="1600" dirty="0">
                <a:solidFill>
                  <a:schemeClr val="bg1"/>
                </a:solidFill>
                <a:latin typeface="Proxima Nova Rg" panose="0200050603000002000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Proxima Nova Rg" panose="02000506030000020004" charset="0"/>
              </a:rPr>
              <a:t>18 лет опыта в этой сфере </a:t>
            </a:r>
            <a:br>
              <a:rPr lang="ru-RU" sz="1600" dirty="0">
                <a:solidFill>
                  <a:schemeClr val="bg1"/>
                </a:solidFill>
                <a:latin typeface="Proxima Nova Rg" panose="0200050603000002000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Proxima Nova Rg" panose="02000506030000020004" charset="0"/>
              </a:rPr>
              <a:t>Преподавательский стаж – 4 года ("Финансы предприятий", "Рынок Ценных бумаг", "Инвестиции") </a:t>
            </a:r>
            <a:br>
              <a:rPr lang="ru-RU" sz="1600" dirty="0">
                <a:solidFill>
                  <a:schemeClr val="bg1"/>
                </a:solidFill>
                <a:latin typeface="Proxima Nova Rg" panose="02000506030000020004" charset="0"/>
              </a:rPr>
            </a:br>
            <a:r>
              <a:rPr lang="ru-RU" sz="1600" b="0" i="0" dirty="0">
                <a:solidFill>
                  <a:schemeClr val="bg1"/>
                </a:solidFill>
                <a:effectLst/>
                <a:latin typeface="Proxima Nova Rg" panose="02000506030000020004" charset="0"/>
              </a:rPr>
              <a:t>Дополнительно: сертификат торговца ценными бумагами</a:t>
            </a:r>
            <a:endParaRPr lang="en-US" sz="1600" dirty="0">
              <a:solidFill>
                <a:schemeClr val="bg1"/>
              </a:solidFill>
              <a:latin typeface="Proxima Nova Rg" panose="020005060300000200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24DAF-0FA9-496A-9FD1-4E960071F11A}"/>
              </a:ext>
            </a:extLst>
          </p:cNvPr>
          <p:cNvSpPr txBox="1"/>
          <p:nvPr/>
        </p:nvSpPr>
        <p:spPr>
          <a:xfrm>
            <a:off x="7405512" y="2038814"/>
            <a:ext cx="4625975" cy="259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Минимизация финансовых рисков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Кассовый разрыв в бизнесе: что это такое и как избежать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Деньги свои, деньги бизнеса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Прогноз затрат и доходов</a:t>
            </a:r>
            <a:endParaRPr lang="en-US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466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B5CE5A78-E247-478D-A3F7-E61793E25B21}"/>
              </a:ext>
            </a:extLst>
          </p:cNvPr>
          <p:cNvSpPr/>
          <p:nvPr/>
        </p:nvSpPr>
        <p:spPr>
          <a:xfrm>
            <a:off x="4701237" y="1321492"/>
            <a:ext cx="8929461" cy="8929461"/>
          </a:xfrm>
          <a:prstGeom prst="ellipse">
            <a:avLst/>
          </a:prstGeom>
          <a:solidFill>
            <a:srgbClr val="0D5E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1273742" y="274419"/>
            <a:ext cx="964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Тема 4. </a:t>
            </a:r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«Тайм-менеджмент для успешного бизнеса»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CBDD6-E48E-464F-9B01-71449DF660CC}"/>
              </a:ext>
            </a:extLst>
          </p:cNvPr>
          <p:cNvSpPr txBox="1"/>
          <p:nvPr/>
        </p:nvSpPr>
        <p:spPr>
          <a:xfrm>
            <a:off x="273506" y="1956233"/>
            <a:ext cx="4625975" cy="3580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Тайм-менеджмент: жесткие рамки или свобода выбора?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Постановка целей в бизнесе;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Планирование как процесс управления рисками;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Многозадачность. Как справляться?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Работа в команде и делегирование.</a:t>
            </a: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E11386-7396-484E-AC60-3B7CFBFE982D}"/>
              </a:ext>
            </a:extLst>
          </p:cNvPr>
          <p:cNvSpPr txBox="1"/>
          <p:nvPr/>
        </p:nvSpPr>
        <p:spPr>
          <a:xfrm>
            <a:off x="5236342" y="4767699"/>
            <a:ext cx="32427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Дарья </a:t>
            </a:r>
            <a:r>
              <a:rPr lang="ru-RU" sz="1600" b="1" i="0" dirty="0" err="1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Езерская</a:t>
            </a:r>
            <a:r>
              <a:rPr lang="ru-RU" sz="1600" b="1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 – 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менеджер по обучению в «Корпоративном университете </a:t>
            </a:r>
            <a:r>
              <a:rPr lang="ru-RU" sz="1600" i="0" dirty="0" err="1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ВиЯр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», сертифицированный бизнес-тренер (более 500 тренинговых часов), автор более 20 обучающих программ. </a:t>
            </a:r>
            <a:endParaRPr lang="en-US" sz="16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A70577-F67A-413D-AC05-47BFAA6C8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29" y="0"/>
            <a:ext cx="4570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75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B5CE5A78-E247-478D-A3F7-E61793E25B21}"/>
              </a:ext>
            </a:extLst>
          </p:cNvPr>
          <p:cNvSpPr/>
          <p:nvPr/>
        </p:nvSpPr>
        <p:spPr>
          <a:xfrm>
            <a:off x="-1367161" y="1613272"/>
            <a:ext cx="8929461" cy="8929461"/>
          </a:xfrm>
          <a:prstGeom prst="ellipse">
            <a:avLst/>
          </a:prstGeom>
          <a:gradFill>
            <a:gsLst>
              <a:gs pos="0">
                <a:srgbClr val="0D5EE3"/>
              </a:gs>
              <a:gs pos="100000">
                <a:srgbClr val="2162FF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499383" y="283945"/>
            <a:ext cx="116926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Тема 5. </a:t>
            </a:r>
            <a:r>
              <a:rPr lang="ru-RU" sz="32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«Построение команды: подбор персонала, инструменты для мотивации </a:t>
            </a:r>
            <a:r>
              <a:rPr lang="ru-RU" sz="3200" b="1" dirty="0">
                <a:solidFill>
                  <a:srgbClr val="0D0D0D"/>
                </a:solidFill>
                <a:latin typeface="Proxima Nova Bl" panose="02000506030000020004" pitchFamily="2" charset="0"/>
              </a:rPr>
              <a:t>сотрудников»</a:t>
            </a:r>
            <a:endParaRPr lang="ru-RU" sz="3600" b="1" dirty="0">
              <a:solidFill>
                <a:srgbClr val="0D0D0D"/>
              </a:solidFill>
              <a:latin typeface="Proxima Nova Bl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E11386-7396-484E-AC60-3B7CFBFE982D}"/>
              </a:ext>
            </a:extLst>
          </p:cNvPr>
          <p:cNvSpPr txBox="1"/>
          <p:nvPr/>
        </p:nvSpPr>
        <p:spPr>
          <a:xfrm>
            <a:off x="3370971" y="4068620"/>
            <a:ext cx="3132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Татьяна Режевская – 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руководитель отдела по подбору и адаптации персонала в компании «</a:t>
            </a:r>
            <a:r>
              <a:rPr lang="ru-RU" sz="1600" i="0" dirty="0" err="1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ВиЯр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», руководитель проекта «Кадровый резерв».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D4193D2-41C2-46D1-A83D-2B896DBE860F}"/>
              </a:ext>
            </a:extLst>
          </p:cNvPr>
          <p:cNvGrpSpPr/>
          <p:nvPr/>
        </p:nvGrpSpPr>
        <p:grpSpPr>
          <a:xfrm>
            <a:off x="7562300" y="1869471"/>
            <a:ext cx="4704820" cy="3891920"/>
            <a:chOff x="7478147" y="2132484"/>
            <a:chExt cx="4704820" cy="38919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0B2D09-3E3D-4FC8-9EC9-952F7F195AE8}"/>
                </a:ext>
              </a:extLst>
            </p:cNvPr>
            <p:cNvSpPr txBox="1"/>
            <p:nvPr/>
          </p:nvSpPr>
          <p:spPr>
            <a:xfrm>
              <a:off x="7478147" y="2132484"/>
              <a:ext cx="470482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1) Подбор персонала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sz="1600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endParaRPr>
            </a:p>
            <a:p>
              <a:pPr marL="285750" indent="-285750">
                <a:buFont typeface="Proxima Nova Rg" panose="02000506030000020004" pitchFamily="2" charset="0"/>
                <a:buChar char=""/>
              </a:pPr>
              <a:r>
                <a:rPr lang="ru-RU" sz="1600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Планирование потребностей персонала;</a:t>
              </a:r>
            </a:p>
            <a:p>
              <a:pPr marL="285750" indent="-285750">
                <a:buFont typeface="Proxima Nova Rg" panose="02000506030000020004" pitchFamily="2" charset="0"/>
                <a:buChar char=""/>
              </a:pPr>
              <a:r>
                <a:rPr lang="ru-RU" sz="1600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Компетенции сотрудника: формирование, определение, виды;</a:t>
              </a:r>
            </a:p>
            <a:p>
              <a:pPr marL="285750" indent="-285750">
                <a:buFont typeface="Proxima Nova Rg" panose="02000506030000020004" pitchFamily="2" charset="0"/>
                <a:buChar char=""/>
              </a:pPr>
              <a:r>
                <a:rPr lang="ru-RU" sz="1600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Собеседование: анализ резюме, структура собеседования, инструменты оценки, подведение итогов (SWOT-анализ).</a:t>
              </a:r>
              <a:endParaRPr lang="en-US" sz="1600" dirty="0">
                <a:latin typeface="Proxima Nova Rg" panose="02000506030000020004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A46966-0871-40C4-A771-51060749C9D1}"/>
                </a:ext>
              </a:extLst>
            </p:cNvPr>
            <p:cNvSpPr txBox="1"/>
            <p:nvPr/>
          </p:nvSpPr>
          <p:spPr>
            <a:xfrm>
              <a:off x="7478147" y="4208522"/>
              <a:ext cx="4442930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2) Мотивация персонала</a:t>
              </a:r>
              <a:endParaRPr lang="en-US" sz="1600" b="1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endParaRPr>
            </a:p>
            <a:p>
              <a:endParaRPr lang="ru-RU" sz="1600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endParaRPr>
            </a:p>
            <a:p>
              <a:pPr marL="285750" indent="-285750">
                <a:buFont typeface="Proxima Nova Rg" panose="02000506030000020004" pitchFamily="2" charset="0"/>
                <a:buChar char=""/>
              </a:pPr>
              <a:r>
                <a:rPr lang="ru-RU" sz="1600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Виды мотивации;</a:t>
              </a:r>
            </a:p>
            <a:p>
              <a:pPr marL="285750" indent="-285750">
                <a:buFont typeface="Proxima Nova Rg" panose="02000506030000020004" pitchFamily="2" charset="0"/>
                <a:buChar char=""/>
              </a:pPr>
              <a:r>
                <a:rPr lang="ru-RU" sz="1600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Определение мотивации сотрудника. Практические инструменты;</a:t>
              </a:r>
            </a:p>
            <a:p>
              <a:pPr marL="285750" indent="-285750">
                <a:buFont typeface="Proxima Nova Rg" panose="02000506030000020004" pitchFamily="2" charset="0"/>
                <a:buChar char=""/>
              </a:pPr>
              <a:r>
                <a:rPr lang="ru-RU" sz="1600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Обратная связь как инструмент мотивации.</a:t>
              </a:r>
              <a:endParaRPr lang="en-US" sz="1600" dirty="0">
                <a:latin typeface="Proxima Nova Rg" panose="02000506030000020004" pitchFamily="2" charset="0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A188A6-FE04-4002-A9D2-D33779497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522"/>
            <a:ext cx="3967751" cy="59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46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DAE0447-7FAD-4609-B862-6DEBD8CD133C}"/>
              </a:ext>
            </a:extLst>
          </p:cNvPr>
          <p:cNvGrpSpPr/>
          <p:nvPr/>
        </p:nvGrpSpPr>
        <p:grpSpPr>
          <a:xfrm>
            <a:off x="3110269" y="2592107"/>
            <a:ext cx="5971462" cy="1673786"/>
            <a:chOff x="2372438" y="2592107"/>
            <a:chExt cx="5971462" cy="1673786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DE109AD8-F4B9-43B9-9F2A-3C3380C64F5A}"/>
                </a:ext>
              </a:extLst>
            </p:cNvPr>
            <p:cNvSpPr/>
            <p:nvPr/>
          </p:nvSpPr>
          <p:spPr>
            <a:xfrm>
              <a:off x="2372438" y="2592107"/>
              <a:ext cx="1673786" cy="16737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DC594690-DB15-43A3-A4DC-15F250677E4B}"/>
                </a:ext>
              </a:extLst>
            </p:cNvPr>
            <p:cNvGrpSpPr/>
            <p:nvPr/>
          </p:nvGrpSpPr>
          <p:grpSpPr>
            <a:xfrm>
              <a:off x="2669331" y="2842247"/>
              <a:ext cx="5674569" cy="1173506"/>
              <a:chOff x="2669331" y="2842247"/>
              <a:chExt cx="5674569" cy="1173506"/>
            </a:xfrm>
          </p:grpSpPr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21A9A843-8155-4D52-A3B1-E79DF74F55DF}"/>
                  </a:ext>
                </a:extLst>
              </p:cNvPr>
              <p:cNvGrpSpPr/>
              <p:nvPr/>
            </p:nvGrpSpPr>
            <p:grpSpPr>
              <a:xfrm>
                <a:off x="4343818" y="2842247"/>
                <a:ext cx="4000082" cy="1173506"/>
                <a:chOff x="7658435" y="842065"/>
                <a:chExt cx="4000082" cy="1173506"/>
              </a:xfrm>
            </p:grpSpPr>
            <p:sp>
              <p:nvSpPr>
                <p:cNvPr id="4" name="TextBox 3"/>
                <p:cNvSpPr txBox="1"/>
                <p:nvPr/>
              </p:nvSpPr>
              <p:spPr>
                <a:xfrm>
                  <a:off x="7658435" y="842065"/>
                  <a:ext cx="321817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4800" b="1" dirty="0">
                      <a:solidFill>
                        <a:srgbClr val="0D5EE3"/>
                      </a:solidFill>
                      <a:latin typeface="Proxima Nova Bl" panose="02000506030000020004" pitchFamily="2" charset="0"/>
                    </a:rPr>
                    <a:t>Модуль </a:t>
                  </a:r>
                  <a:r>
                    <a:rPr lang="en-US" sz="4800" b="1" dirty="0">
                      <a:solidFill>
                        <a:srgbClr val="0D0D0D"/>
                      </a:solidFill>
                      <a:latin typeface="Proxima Nova Bl" panose="02000506030000020004" pitchFamily="2" charset="0"/>
                    </a:rPr>
                    <a:t>2</a:t>
                  </a:r>
                  <a:endParaRPr lang="ru-RU" sz="4800" b="1" dirty="0">
                    <a:solidFill>
                      <a:srgbClr val="0D0D0D"/>
                    </a:solidFill>
                    <a:latin typeface="Proxima Nova Bl" panose="02000506030000020004" pitchFamily="2" charset="0"/>
                  </a:endParaRP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930D5AF-B94E-4C62-B18E-6AA3E8CF28CC}"/>
                    </a:ext>
                  </a:extLst>
                </p:cNvPr>
                <p:cNvSpPr txBox="1"/>
                <p:nvPr/>
              </p:nvSpPr>
              <p:spPr>
                <a:xfrm>
                  <a:off x="7658435" y="1615461"/>
                  <a:ext cx="400008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 dirty="0">
                      <a:solidFill>
                        <a:srgbClr val="0D0D0D"/>
                      </a:solidFill>
                      <a:latin typeface="Proxima Nova Rg" panose="02000506030000020004" pitchFamily="2" charset="0"/>
                    </a:rPr>
                    <a:t>«Продажи и клиентский сервис»</a:t>
                  </a:r>
                </a:p>
              </p:txBody>
            </p:sp>
          </p:grpSp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FD3E2A5B-2DA2-416E-A03D-EF5C23B199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69331" y="2889000"/>
                <a:ext cx="1080000" cy="108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23758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B5CE5A78-E247-478D-A3F7-E61793E25B21}"/>
              </a:ext>
            </a:extLst>
          </p:cNvPr>
          <p:cNvSpPr/>
          <p:nvPr/>
        </p:nvSpPr>
        <p:spPr>
          <a:xfrm>
            <a:off x="-1615848" y="2393269"/>
            <a:ext cx="8929461" cy="8929461"/>
          </a:xfrm>
          <a:prstGeom prst="ellipse">
            <a:avLst/>
          </a:prstGeom>
          <a:solidFill>
            <a:srgbClr val="0D5E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1273742" y="274419"/>
            <a:ext cx="9644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Тема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1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. </a:t>
            </a:r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«Продажи» (3 лекции)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CBDD6-E48E-464F-9B01-71449DF660CC}"/>
              </a:ext>
            </a:extLst>
          </p:cNvPr>
          <p:cNvSpPr txBox="1"/>
          <p:nvPr/>
        </p:nvSpPr>
        <p:spPr>
          <a:xfrm>
            <a:off x="7212013" y="1152076"/>
            <a:ext cx="4640609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Продажи: основы, мифы, специфика;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Ключевые ошибки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продажников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;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Стратегия поиска клиентов;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Наставления для переговорщиков;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Типология клиентов;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Работа с успешными клиентами;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Как продавать дорого? 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«Мостики» доверия; 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Выявление потребностей;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Работа с возражениями;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Подведение клиента к оформлению заказа.</a:t>
            </a: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E11386-7396-484E-AC60-3B7CFBFE982D}"/>
              </a:ext>
            </a:extLst>
          </p:cNvPr>
          <p:cNvSpPr txBox="1"/>
          <p:nvPr/>
        </p:nvSpPr>
        <p:spPr>
          <a:xfrm>
            <a:off x="4057651" y="4867910"/>
            <a:ext cx="2955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Лиля Стрельцова – 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сертифицированный </a:t>
            </a:r>
            <a:endParaRPr lang="en-US" sz="1600" i="0" dirty="0">
              <a:solidFill>
                <a:schemeClr val="bg1"/>
              </a:solidFill>
              <a:effectLst/>
              <a:latin typeface="Proxima Nova Rg" panose="02000506030000020004" pitchFamily="2" charset="0"/>
            </a:endParaRPr>
          </a:p>
          <a:p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бизнес-тренер по продажам и </a:t>
            </a:r>
            <a:r>
              <a:rPr lang="ru-RU" sz="1600" i="0" dirty="0" err="1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коуч,опыт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 работы</a:t>
            </a:r>
            <a:endParaRPr lang="en-US" sz="1600" i="0" dirty="0">
              <a:solidFill>
                <a:schemeClr val="bg1"/>
              </a:solidFill>
              <a:effectLst/>
              <a:latin typeface="Proxima Nova Rg" panose="02000506030000020004" pitchFamily="2" charset="0"/>
            </a:endParaRPr>
          </a:p>
          <a:p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в продажах – 10 лет.</a:t>
            </a:r>
            <a:endParaRPr lang="en-US" sz="16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27F978-1905-4EB5-85EA-71ADA5EB39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862" y="920750"/>
            <a:ext cx="4640609" cy="59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59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B5CE5A78-E247-478D-A3F7-E61793E25B21}"/>
              </a:ext>
            </a:extLst>
          </p:cNvPr>
          <p:cNvSpPr/>
          <p:nvPr/>
        </p:nvSpPr>
        <p:spPr>
          <a:xfrm>
            <a:off x="4900725" y="1299780"/>
            <a:ext cx="8929461" cy="8929461"/>
          </a:xfrm>
          <a:prstGeom prst="ellipse">
            <a:avLst/>
          </a:prstGeom>
          <a:gradFill>
            <a:gsLst>
              <a:gs pos="0">
                <a:srgbClr val="0D5EE3"/>
              </a:gs>
              <a:gs pos="100000">
                <a:srgbClr val="2162FF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49AE29-3DD6-44AB-8FCA-287732C3A7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88" y="207235"/>
            <a:ext cx="4767702" cy="670562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2137569" y="274419"/>
            <a:ext cx="7916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Тема 2. </a:t>
            </a:r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«Клиентский сервис»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CBDD6-E48E-464F-9B01-71449DF660CC}"/>
              </a:ext>
            </a:extLst>
          </p:cNvPr>
          <p:cNvSpPr txBox="1"/>
          <p:nvPr/>
        </p:nvSpPr>
        <p:spPr>
          <a:xfrm>
            <a:off x="922084" y="1744808"/>
            <a:ext cx="4381436" cy="3630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Что такое клиентский сервис?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Почему он важен для бизнеса?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«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Детрактор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», «нейтрал», «промоутер» – кто это? Типы клиентов и методы взаимодействия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Как увеличить прибыль с помощью клиентского сервиса?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Какие есть методы улучшения?</a:t>
            </a:r>
            <a:endParaRPr lang="en-US" sz="1600" dirty="0">
              <a:latin typeface="Proxima Nova Rg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E11386-7396-484E-AC60-3B7CFBFE982D}"/>
              </a:ext>
            </a:extLst>
          </p:cNvPr>
          <p:cNvSpPr txBox="1"/>
          <p:nvPr/>
        </p:nvSpPr>
        <p:spPr>
          <a:xfrm>
            <a:off x="5374922" y="4967444"/>
            <a:ext cx="3595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Алена Васильева – 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менеджер по обучению и внедрению клиентского сервиса в «</a:t>
            </a:r>
            <a:r>
              <a:rPr lang="ru-RU" sz="1600" i="0" dirty="0" err="1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ВиЯр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» (более 50 тренингов для консультантов, менеджеров активных продаж и руководителей).</a:t>
            </a:r>
            <a:endParaRPr lang="en-US" sz="16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514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DAE0447-7FAD-4609-B862-6DEBD8CD133C}"/>
              </a:ext>
            </a:extLst>
          </p:cNvPr>
          <p:cNvGrpSpPr/>
          <p:nvPr/>
        </p:nvGrpSpPr>
        <p:grpSpPr>
          <a:xfrm>
            <a:off x="3110269" y="2592107"/>
            <a:ext cx="5971462" cy="1673786"/>
            <a:chOff x="2372438" y="2592107"/>
            <a:chExt cx="5971462" cy="1673786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DE109AD8-F4B9-43B9-9F2A-3C3380C64F5A}"/>
                </a:ext>
              </a:extLst>
            </p:cNvPr>
            <p:cNvSpPr/>
            <p:nvPr/>
          </p:nvSpPr>
          <p:spPr>
            <a:xfrm>
              <a:off x="2372438" y="2592107"/>
              <a:ext cx="1673786" cy="16737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21A9A843-8155-4D52-A3B1-E79DF74F55DF}"/>
                </a:ext>
              </a:extLst>
            </p:cNvPr>
            <p:cNvGrpSpPr/>
            <p:nvPr/>
          </p:nvGrpSpPr>
          <p:grpSpPr>
            <a:xfrm>
              <a:off x="4343818" y="2842247"/>
              <a:ext cx="4000082" cy="1173506"/>
              <a:chOff x="7658435" y="842065"/>
              <a:chExt cx="4000082" cy="1173506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7658435" y="842065"/>
                <a:ext cx="32181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4800" b="1" dirty="0">
                    <a:solidFill>
                      <a:srgbClr val="0D5EE3"/>
                    </a:solidFill>
                    <a:latin typeface="Proxima Nova Bl" panose="02000506030000020004" pitchFamily="2" charset="0"/>
                  </a:rPr>
                  <a:t>Модуль </a:t>
                </a:r>
                <a:r>
                  <a:rPr lang="en-US" sz="4800" b="1" dirty="0">
                    <a:solidFill>
                      <a:srgbClr val="0D0D0D"/>
                    </a:solidFill>
                    <a:latin typeface="Proxima Nova Bl" panose="02000506030000020004" pitchFamily="2" charset="0"/>
                  </a:rPr>
                  <a:t>3</a:t>
                </a:r>
                <a:endParaRPr lang="ru-RU" sz="4800" b="1" dirty="0">
                  <a:solidFill>
                    <a:srgbClr val="0D0D0D"/>
                  </a:solidFill>
                  <a:latin typeface="Proxima Nova Bl" panose="02000506030000020004" pitchFamily="2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30D5AF-B94E-4C62-B18E-6AA3E8CF28CC}"/>
                  </a:ext>
                </a:extLst>
              </p:cNvPr>
              <p:cNvSpPr txBox="1"/>
              <p:nvPr/>
            </p:nvSpPr>
            <p:spPr>
              <a:xfrm>
                <a:off x="7658435" y="1615461"/>
                <a:ext cx="40000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rgbClr val="0D0D0D"/>
                    </a:solidFill>
                    <a:latin typeface="Proxima Nova Rg" panose="02000506030000020004" pitchFamily="2" charset="0"/>
                  </a:rPr>
                  <a:t>«Основы дизайна»</a:t>
                </a:r>
              </a:p>
            </p:txBody>
          </p:sp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E32BAB-6601-4DE4-9EF7-A7C7CB18FE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7162" y="2889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B5CE5A78-E247-478D-A3F7-E61793E25B21}"/>
              </a:ext>
            </a:extLst>
          </p:cNvPr>
          <p:cNvSpPr/>
          <p:nvPr/>
        </p:nvSpPr>
        <p:spPr>
          <a:xfrm>
            <a:off x="-1309461" y="2171473"/>
            <a:ext cx="8929461" cy="8929461"/>
          </a:xfrm>
          <a:prstGeom prst="ellipse">
            <a:avLst/>
          </a:prstGeom>
          <a:solidFill>
            <a:srgbClr val="0D5E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1273742" y="274419"/>
            <a:ext cx="9644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Тема. </a:t>
            </a:r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«Основы дизайна» (2 лекции)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E11386-7396-484E-AC60-3B7CFBFE982D}"/>
              </a:ext>
            </a:extLst>
          </p:cNvPr>
          <p:cNvSpPr txBox="1"/>
          <p:nvPr/>
        </p:nvSpPr>
        <p:spPr>
          <a:xfrm>
            <a:off x="3458594" y="5010845"/>
            <a:ext cx="3280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Дарья Манилова – 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практикующий дизайнер интерьера, преподаватель школы дизайна «Перспектива».</a:t>
            </a:r>
            <a:endParaRPr lang="en-US" sz="16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FFBA91D-BFF4-4C42-A641-44F7E9B5748E}"/>
              </a:ext>
            </a:extLst>
          </p:cNvPr>
          <p:cNvGrpSpPr/>
          <p:nvPr/>
        </p:nvGrpSpPr>
        <p:grpSpPr>
          <a:xfrm>
            <a:off x="7123113" y="1663340"/>
            <a:ext cx="4803775" cy="3124157"/>
            <a:chOff x="7212013" y="2151728"/>
            <a:chExt cx="4803775" cy="312415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4CBDD6-E48E-464F-9B01-71449DF660CC}"/>
                </a:ext>
              </a:extLst>
            </p:cNvPr>
            <p:cNvSpPr txBox="1"/>
            <p:nvPr/>
          </p:nvSpPr>
          <p:spPr>
            <a:xfrm>
              <a:off x="7212013" y="2151728"/>
              <a:ext cx="4803775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ts val="1200"/>
                </a:spcBef>
                <a:spcAft>
                  <a:spcPts val="1200"/>
                </a:spcAft>
                <a:buFont typeface="Proxima Nova Rg" panose="02000506030000020004" pitchFamily="2" charset="0"/>
                <a:buChar char=""/>
              </a:pPr>
              <a:r>
                <a:rPr lang="ru-RU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Базовые понятия о дизайне, цветах и их сочетаниях, основе композиции и дизайна мебели;</a:t>
              </a:r>
            </a:p>
            <a:p>
              <a:pPr marL="285750" indent="-285750">
                <a:spcBef>
                  <a:spcPts val="1200"/>
                </a:spcBef>
                <a:spcAft>
                  <a:spcPts val="1200"/>
                </a:spcAft>
                <a:buFont typeface="Proxima Nova Rg" panose="02000506030000020004" pitchFamily="2" charset="0"/>
                <a:buChar char=""/>
              </a:pPr>
              <a:r>
                <a:rPr lang="ru-RU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Стили интерьера: особенности, акценты, материалы. Построение коммуникации «мебельщик-дизайнер».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13BE1F-4C2B-4F83-9640-8BCD7312BAE1}"/>
                </a:ext>
              </a:extLst>
            </p:cNvPr>
            <p:cNvSpPr txBox="1"/>
            <p:nvPr/>
          </p:nvSpPr>
          <p:spPr>
            <a:xfrm>
              <a:off x="7485630" y="4352555"/>
              <a:ext cx="425654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Практика: </a:t>
              </a:r>
              <a:r>
                <a:rPr lang="ru-RU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МК по сочетанию цвета и фактуры в соответствии со стилями (составление </a:t>
              </a:r>
              <a:r>
                <a:rPr lang="ru-RU" b="0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мудбордов</a:t>
              </a:r>
              <a:r>
                <a:rPr lang="ru-RU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).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5C71E5-6C9F-4F2B-8841-08BDC5C53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107" y="657586"/>
            <a:ext cx="4803774" cy="720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81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DAE0447-7FAD-4609-B862-6DEBD8CD133C}"/>
              </a:ext>
            </a:extLst>
          </p:cNvPr>
          <p:cNvGrpSpPr/>
          <p:nvPr/>
        </p:nvGrpSpPr>
        <p:grpSpPr>
          <a:xfrm>
            <a:off x="3110269" y="2592107"/>
            <a:ext cx="5971462" cy="1673786"/>
            <a:chOff x="2372438" y="2592107"/>
            <a:chExt cx="5971462" cy="1673786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DE109AD8-F4B9-43B9-9F2A-3C3380C64F5A}"/>
                </a:ext>
              </a:extLst>
            </p:cNvPr>
            <p:cNvSpPr/>
            <p:nvPr/>
          </p:nvSpPr>
          <p:spPr>
            <a:xfrm>
              <a:off x="2372438" y="2592107"/>
              <a:ext cx="1673786" cy="16737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21A9A843-8155-4D52-A3B1-E79DF74F55DF}"/>
                </a:ext>
              </a:extLst>
            </p:cNvPr>
            <p:cNvGrpSpPr/>
            <p:nvPr/>
          </p:nvGrpSpPr>
          <p:grpSpPr>
            <a:xfrm>
              <a:off x="4343818" y="2842247"/>
              <a:ext cx="4000082" cy="1173506"/>
              <a:chOff x="7658435" y="842065"/>
              <a:chExt cx="4000082" cy="1173506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7658435" y="842065"/>
                <a:ext cx="32181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4800" b="1" dirty="0">
                    <a:solidFill>
                      <a:srgbClr val="0D5EE3"/>
                    </a:solidFill>
                    <a:latin typeface="Proxima Nova Bl" panose="02000506030000020004" pitchFamily="2" charset="0"/>
                  </a:rPr>
                  <a:t>Модуль </a:t>
                </a:r>
                <a:r>
                  <a:rPr lang="en-US" sz="4800" b="1" dirty="0">
                    <a:solidFill>
                      <a:srgbClr val="0D0D0D"/>
                    </a:solidFill>
                    <a:latin typeface="Proxima Nova Bl" panose="02000506030000020004" pitchFamily="2" charset="0"/>
                  </a:rPr>
                  <a:t>4</a:t>
                </a:r>
                <a:endParaRPr lang="ru-RU" sz="4800" b="1" dirty="0">
                  <a:solidFill>
                    <a:srgbClr val="0D0D0D"/>
                  </a:solidFill>
                  <a:latin typeface="Proxima Nova Bl" panose="02000506030000020004" pitchFamily="2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30D5AF-B94E-4C62-B18E-6AA3E8CF28CC}"/>
                  </a:ext>
                </a:extLst>
              </p:cNvPr>
              <p:cNvSpPr txBox="1"/>
              <p:nvPr/>
            </p:nvSpPr>
            <p:spPr>
              <a:xfrm>
                <a:off x="7658435" y="1615461"/>
                <a:ext cx="40000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rgbClr val="0D0D0D"/>
                    </a:solidFill>
                    <a:latin typeface="Proxima Nova Rg" panose="02000506030000020004" pitchFamily="2" charset="0"/>
                  </a:rPr>
                  <a:t>«Мебельный маркетинг»</a:t>
                </a:r>
              </a:p>
            </p:txBody>
          </p:sp>
        </p:grp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9B680D-207E-4E60-9BED-FA8BAB2A5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162" y="2889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95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B5CE5A78-E247-478D-A3F7-E61793E25B21}"/>
              </a:ext>
            </a:extLst>
          </p:cNvPr>
          <p:cNvSpPr/>
          <p:nvPr/>
        </p:nvSpPr>
        <p:spPr>
          <a:xfrm>
            <a:off x="-1717448" y="1880507"/>
            <a:ext cx="8929461" cy="8929461"/>
          </a:xfrm>
          <a:prstGeom prst="ellipse">
            <a:avLst/>
          </a:prstGeom>
          <a:solidFill>
            <a:srgbClr val="0D5E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821F02-EE7F-46F3-8077-8DE1EEE9E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862" y="883493"/>
            <a:ext cx="5451861" cy="597450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1273742" y="274419"/>
            <a:ext cx="964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Тема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1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. </a:t>
            </a:r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«Продвижение услуг мебельной компании в интернете»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CBDD6-E48E-464F-9B01-71449DF660CC}"/>
              </a:ext>
            </a:extLst>
          </p:cNvPr>
          <p:cNvSpPr txBox="1"/>
          <p:nvPr/>
        </p:nvSpPr>
        <p:spPr>
          <a:xfrm>
            <a:off x="7073900" y="1884589"/>
            <a:ext cx="480377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Что такое целевая аудитория и зачем ее анализировать?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Как понять, кто ваш клиент?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Анализ ниши на примере разных каналов привлечения;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Методы анализа конкурентов (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SimilarWeb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Semrush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Serpstat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 и другие);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Формулировка основных KPI и оценок эффективности проекта (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Google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Analytics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, CRM).</a:t>
            </a: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E11386-7396-484E-AC60-3B7CFBFE982D}"/>
              </a:ext>
            </a:extLst>
          </p:cNvPr>
          <p:cNvSpPr txBox="1"/>
          <p:nvPr/>
        </p:nvSpPr>
        <p:spPr>
          <a:xfrm>
            <a:off x="4222524" y="4900934"/>
            <a:ext cx="3016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Сергей </a:t>
            </a:r>
            <a:r>
              <a:rPr lang="ru-RU" sz="1600" b="1" i="0" dirty="0" err="1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Желепа</a:t>
            </a:r>
            <a:r>
              <a:rPr lang="ru-RU" sz="1600" b="1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 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– маркетолог, лектор </a:t>
            </a:r>
            <a:r>
              <a:rPr lang="ru-RU" sz="1600" i="0" dirty="0" err="1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WebPromoExperts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.</a:t>
            </a:r>
          </a:p>
          <a:p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Опыт работы в сфере маркетинга – 10 лет.</a:t>
            </a:r>
            <a:endParaRPr lang="en-US" sz="16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388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673E4470-1AFD-415A-BAEB-835C541BA950}"/>
              </a:ext>
            </a:extLst>
          </p:cNvPr>
          <p:cNvGrpSpPr/>
          <p:nvPr/>
        </p:nvGrpSpPr>
        <p:grpSpPr>
          <a:xfrm>
            <a:off x="6451804" y="836182"/>
            <a:ext cx="4738665" cy="931366"/>
            <a:chOff x="6451804" y="836182"/>
            <a:chExt cx="4738665" cy="931366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9A899FC3-925C-489C-87AB-905ABE2300BF}"/>
                </a:ext>
              </a:extLst>
            </p:cNvPr>
            <p:cNvGrpSpPr/>
            <p:nvPr/>
          </p:nvGrpSpPr>
          <p:grpSpPr>
            <a:xfrm>
              <a:off x="6451804" y="836182"/>
              <a:ext cx="931366" cy="931366"/>
              <a:chOff x="8247745" y="1605247"/>
              <a:chExt cx="1147478" cy="1147478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51249307-287A-4EF3-9500-2823BFEC84A3}"/>
                  </a:ext>
                </a:extLst>
              </p:cNvPr>
              <p:cNvSpPr/>
              <p:nvPr/>
            </p:nvSpPr>
            <p:spPr>
              <a:xfrm>
                <a:off x="8247745" y="1605247"/>
                <a:ext cx="1147478" cy="11474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79400" dist="63500" dir="7620000" sx="103000" sy="103000" algn="t" rotWithShape="0">
                  <a:srgbClr val="2162FF">
                    <a:alpha val="1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512220A2-BB10-4EE1-8811-E102A1109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463859" y="1821360"/>
                <a:ext cx="715253" cy="715253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C20CBB-78C3-403E-987A-2C989D2AA242}"/>
                </a:ext>
              </a:extLst>
            </p:cNvPr>
            <p:cNvSpPr txBox="1"/>
            <p:nvPr/>
          </p:nvSpPr>
          <p:spPr>
            <a:xfrm>
              <a:off x="7707240" y="1117199"/>
              <a:ext cx="34832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Управлять проектами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A893F0B-EDC8-4620-845B-AC550AE7EBFE}"/>
              </a:ext>
            </a:extLst>
          </p:cNvPr>
          <p:cNvGrpSpPr/>
          <p:nvPr/>
        </p:nvGrpSpPr>
        <p:grpSpPr>
          <a:xfrm>
            <a:off x="6451804" y="2237421"/>
            <a:ext cx="4738664" cy="931366"/>
            <a:chOff x="6451804" y="2237421"/>
            <a:chExt cx="4738664" cy="93136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22042EB-B83D-4342-8FEC-2422C85D485B}"/>
                </a:ext>
              </a:extLst>
            </p:cNvPr>
            <p:cNvSpPr txBox="1"/>
            <p:nvPr/>
          </p:nvSpPr>
          <p:spPr>
            <a:xfrm>
              <a:off x="7707239" y="2518438"/>
              <a:ext cx="34832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Вести продажи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F766D7E-5E43-4251-9574-F0177B83617F}"/>
                </a:ext>
              </a:extLst>
            </p:cNvPr>
            <p:cNvSpPr/>
            <p:nvPr/>
          </p:nvSpPr>
          <p:spPr>
            <a:xfrm>
              <a:off x="6451804" y="2237421"/>
              <a:ext cx="931366" cy="9313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64FFED6B-E5B0-4FF1-B04E-6ADCDF5B8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27687" y="2413304"/>
              <a:ext cx="579600" cy="579600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295530E-6F7F-4390-949F-496E5B3DFEEC}"/>
              </a:ext>
            </a:extLst>
          </p:cNvPr>
          <p:cNvGrpSpPr/>
          <p:nvPr/>
        </p:nvGrpSpPr>
        <p:grpSpPr>
          <a:xfrm>
            <a:off x="6451802" y="3674067"/>
            <a:ext cx="5415731" cy="931366"/>
            <a:chOff x="6451802" y="3674067"/>
            <a:chExt cx="5415731" cy="93136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A7AF7F6-3E12-4AD0-AAA8-07FBD723D523}"/>
                </a:ext>
              </a:extLst>
            </p:cNvPr>
            <p:cNvSpPr txBox="1"/>
            <p:nvPr/>
          </p:nvSpPr>
          <p:spPr>
            <a:xfrm>
              <a:off x="7707239" y="3816585"/>
              <a:ext cx="416029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Обеспечить</a:t>
              </a:r>
              <a:r>
                <a:rPr lang="uk-UA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 </a:t>
              </a:r>
              <a:r>
                <a:rPr lang="uk-UA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качественный</a:t>
              </a:r>
              <a:r>
                <a:rPr lang="uk-UA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 </a:t>
              </a:r>
              <a:r>
                <a:rPr lang="uk-UA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клиентский</a:t>
              </a:r>
              <a:r>
                <a:rPr lang="uk-UA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 </a:t>
              </a:r>
              <a:r>
                <a:rPr lang="uk-UA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сервис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A0A6318E-2806-491B-85EA-4FAD87DCCBB0}"/>
                </a:ext>
              </a:extLst>
            </p:cNvPr>
            <p:cNvSpPr/>
            <p:nvPr/>
          </p:nvSpPr>
          <p:spPr>
            <a:xfrm>
              <a:off x="6451802" y="3674067"/>
              <a:ext cx="931366" cy="9313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93F81905-8876-499C-B36E-33D856B1E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27685" y="3849950"/>
              <a:ext cx="579600" cy="579600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36AEF2DA-F3CC-4542-9F25-7A1F7EABABD3}"/>
              </a:ext>
            </a:extLst>
          </p:cNvPr>
          <p:cNvGrpSpPr/>
          <p:nvPr/>
        </p:nvGrpSpPr>
        <p:grpSpPr>
          <a:xfrm>
            <a:off x="6451802" y="5090452"/>
            <a:ext cx="5415729" cy="931366"/>
            <a:chOff x="6451802" y="5090452"/>
            <a:chExt cx="5415729" cy="93136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8E12CA3-6A2E-465B-9D86-E1AA435CF1D9}"/>
                </a:ext>
              </a:extLst>
            </p:cNvPr>
            <p:cNvSpPr txBox="1"/>
            <p:nvPr/>
          </p:nvSpPr>
          <p:spPr>
            <a:xfrm>
              <a:off x="7707237" y="5232970"/>
              <a:ext cx="416029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Организовать эффективную работу</a:t>
              </a:r>
              <a:endParaRPr lang="en-US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endParaRPr>
            </a:p>
            <a:p>
              <a:r>
                <a:rPr lang="ru-RU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с </a:t>
              </a:r>
              <a:r>
                <a:rPr lang="ru-RU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Viyar</a:t>
              </a:r>
              <a:r>
                <a:rPr lang="ru-RU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 </a:t>
              </a:r>
              <a:r>
                <a:rPr lang="ru-RU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Bazar</a:t>
              </a:r>
              <a:r>
                <a:rPr lang="ru-RU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 и многое другое!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62189BB2-09E5-4FC0-AA47-D69135563208}"/>
                </a:ext>
              </a:extLst>
            </p:cNvPr>
            <p:cNvSpPr/>
            <p:nvPr/>
          </p:nvSpPr>
          <p:spPr>
            <a:xfrm>
              <a:off x="6451802" y="5090452"/>
              <a:ext cx="931366" cy="9313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FF2D4F0C-A4BF-431C-A789-20A8D5DA8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27685" y="5266335"/>
              <a:ext cx="579600" cy="57960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F0404B89-DEEA-4404-BABB-4E7A480BE910}"/>
              </a:ext>
            </a:extLst>
          </p:cNvPr>
          <p:cNvGrpSpPr/>
          <p:nvPr/>
        </p:nvGrpSpPr>
        <p:grpSpPr>
          <a:xfrm>
            <a:off x="-344690" y="-235600"/>
            <a:ext cx="6293052" cy="4475527"/>
            <a:chOff x="-344690" y="-235600"/>
            <a:chExt cx="6293052" cy="4475527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5170028-C6BD-421B-B456-EDB954EFA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4690" y="-235600"/>
              <a:ext cx="3191975" cy="2648904"/>
            </a:xfrm>
            <a:prstGeom prst="rect">
              <a:avLst/>
            </a:prstGeom>
          </p:spPr>
        </p:pic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58475462-0695-46A1-9890-1FE328058E67}"/>
                </a:ext>
              </a:extLst>
            </p:cNvPr>
            <p:cNvGrpSpPr/>
            <p:nvPr/>
          </p:nvGrpSpPr>
          <p:grpSpPr>
            <a:xfrm>
              <a:off x="930275" y="2618073"/>
              <a:ext cx="5018087" cy="1621854"/>
              <a:chOff x="927100" y="2209800"/>
              <a:chExt cx="5018087" cy="162185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37931D0-6249-4D4F-8BEA-896C162510FC}"/>
                  </a:ext>
                </a:extLst>
              </p:cNvPr>
              <p:cNvSpPr txBox="1"/>
              <p:nvPr/>
            </p:nvSpPr>
            <p:spPr>
              <a:xfrm>
                <a:off x="927100" y="2209800"/>
                <a:ext cx="48752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Proxima Nova Bl" panose="02000506030000020004" pitchFamily="2" charset="0"/>
                  </a:rPr>
                  <a:t>Немного </a:t>
                </a:r>
                <a:r>
                  <a:rPr lang="ru-RU" sz="3600" b="1" dirty="0">
                    <a:solidFill>
                      <a:srgbClr val="0D5EE3"/>
                    </a:solidFill>
                    <a:latin typeface="Proxima Nova Bl" panose="02000506030000020004" pitchFamily="2" charset="0"/>
                  </a:rPr>
                  <a:t>о курсе</a:t>
                </a: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A64C7330-1F46-4BD1-B484-D308DED57121}"/>
                  </a:ext>
                </a:extLst>
              </p:cNvPr>
              <p:cNvSpPr/>
              <p:nvPr/>
            </p:nvSpPr>
            <p:spPr>
              <a:xfrm>
                <a:off x="927100" y="2856131"/>
                <a:ext cx="5018087" cy="9755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ru-RU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Proxima Nova Rg" panose="02000506030000020004" pitchFamily="2" charset="0"/>
                  </a:rPr>
                  <a:t>На нашем первом комплексном курсе </a:t>
                </a:r>
                <a:r>
                  <a:rPr lang="ru-RU" sz="2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Proxima Nova Rg" panose="02000506030000020004" pitchFamily="2" charset="0"/>
                  </a:rPr>
                  <a:t>Viyar</a:t>
                </a:r>
                <a:r>
                  <a:rPr lang="ru-RU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ru-RU" sz="2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Proxima Nova Rg" panose="02000506030000020004" pitchFamily="2" charset="0"/>
                  </a:rPr>
                  <a:t>ProBusiness</a:t>
                </a:r>
                <a:r>
                  <a:rPr lang="ru-RU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Proxima Nova Rg" panose="02000506030000020004" pitchFamily="2" charset="0"/>
                  </a:rPr>
                  <a:t> вы узнаете, как:</a:t>
                </a:r>
                <a:endPara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roxima Nova Rg" panose="0200050603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1853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1840310" y="274419"/>
            <a:ext cx="8511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Тема 2. </a:t>
            </a:r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«Продвижение сайта мебельной компании»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CBDD6-E48E-464F-9B01-71449DF660CC}"/>
              </a:ext>
            </a:extLst>
          </p:cNvPr>
          <p:cNvSpPr txBox="1"/>
          <p:nvPr/>
        </p:nvSpPr>
        <p:spPr>
          <a:xfrm>
            <a:off x="5972175" y="1510930"/>
            <a:ext cx="5857875" cy="5042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Создание сайта для продвижения: </a:t>
            </a:r>
            <a:r>
              <a:rPr lang="en-US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Tilda,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Wix</a:t>
            </a:r>
            <a:r>
              <a:rPr lang="en-US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Viyar</a:t>
            </a:r>
            <a:r>
              <a:rPr lang="en-US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 Bazar 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и другие;</a:t>
            </a:r>
          </a:p>
          <a:p>
            <a:pPr marL="285750" indent="-285750">
              <a:lnSpc>
                <a:spcPct val="150000"/>
              </a:lnSpc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Оптимизация сайта: скорость загрузки, адаптивный дизайн;</a:t>
            </a:r>
          </a:p>
          <a:p>
            <a:pPr marL="285750" indent="-285750">
              <a:lnSpc>
                <a:spcPct val="150000"/>
              </a:lnSpc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Поисковое продвижение: </a:t>
            </a:r>
            <a:r>
              <a:rPr lang="en-US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SEO, 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контекстная реклама;</a:t>
            </a:r>
          </a:p>
          <a:p>
            <a:pPr marL="285750" indent="-285750">
              <a:lnSpc>
                <a:spcPct val="150000"/>
              </a:lnSpc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Продвижение в социальных сетях: </a:t>
            </a:r>
            <a:r>
              <a:rPr lang="en-US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Facebook, Instagram, YouTube;</a:t>
            </a:r>
          </a:p>
          <a:p>
            <a:pPr marL="285750" indent="-285750">
              <a:lnSpc>
                <a:spcPct val="150000"/>
              </a:lnSpc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Мессенджеры: </a:t>
            </a:r>
            <a:r>
              <a:rPr lang="en-US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Viber, Telegram;</a:t>
            </a:r>
          </a:p>
          <a:p>
            <a:pPr marL="285750" indent="-285750">
              <a:lnSpc>
                <a:spcPct val="150000"/>
              </a:lnSpc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Площадки: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Viyar</a:t>
            </a:r>
            <a:r>
              <a:rPr lang="en-US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 Bazar, OLX, Prom;</a:t>
            </a:r>
          </a:p>
          <a:p>
            <a:pPr marL="285750" indent="-285750">
              <a:lnSpc>
                <a:spcPct val="150000"/>
              </a:lnSpc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Партнерский маркетинг: поиск партнеров в соответствии с целевой аудиторией.</a:t>
            </a:r>
            <a:endParaRPr lang="en-US" dirty="0">
              <a:latin typeface="Proxima Nova Rg" panose="0200050603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441E00-43F9-4B1B-A81E-E3933C1CE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361950"/>
            <a:ext cx="654367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87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1640285" y="274419"/>
            <a:ext cx="891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Тема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3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. </a:t>
            </a:r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«Продвижение в социальных сетях мебельной компании»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CBDD6-E48E-464F-9B01-71449DF660CC}"/>
              </a:ext>
            </a:extLst>
          </p:cNvPr>
          <p:cNvSpPr txBox="1"/>
          <p:nvPr/>
        </p:nvSpPr>
        <p:spPr>
          <a:xfrm>
            <a:off x="924719" y="1606101"/>
            <a:ext cx="5466556" cy="4595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Особенности продвижения в социальных сетях: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Facebook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Instagram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YouTube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;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Как сделать продающий контент? Типы контента и копирайтинг;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Где брать идеи? Поисковые подсказки, анализ конкурентов;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Сервисы для дизайна: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Canva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Crello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;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Контент-стратегия. Составление контент-плана;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Таргетированная реклама.</a:t>
            </a:r>
            <a:endParaRPr lang="en-US" dirty="0">
              <a:latin typeface="Proxima Nova Rg" panose="0200050603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2D5145-9612-4340-B8C5-0706F7335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0" y="55245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71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1640285" y="274419"/>
            <a:ext cx="8911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Тема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4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. </a:t>
            </a:r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«Работа с клиентами»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CBDD6-E48E-464F-9B01-71449DF660CC}"/>
              </a:ext>
            </a:extLst>
          </p:cNvPr>
          <p:cNvSpPr txBox="1"/>
          <p:nvPr/>
        </p:nvSpPr>
        <p:spPr>
          <a:xfrm>
            <a:off x="920552" y="1215126"/>
            <a:ext cx="4171156" cy="4872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Воронка продаж;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Программа лояльности;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Ремаркетинг;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Email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-маркетинг;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Работа с базой клиентов; 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Push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-уведомления; 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Чат-боты, SMS,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Viber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;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Полезные материалы и бесплатные ресурсы.</a:t>
            </a:r>
            <a:endParaRPr lang="en-US" dirty="0">
              <a:latin typeface="Proxima Nova Rg" panose="0200050603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350780-6BD7-49CE-8D48-C90E2829A1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97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B5CE5A78-E247-478D-A3F7-E61793E25B21}"/>
              </a:ext>
            </a:extLst>
          </p:cNvPr>
          <p:cNvSpPr/>
          <p:nvPr/>
        </p:nvSpPr>
        <p:spPr>
          <a:xfrm>
            <a:off x="4938825" y="1880507"/>
            <a:ext cx="8929461" cy="8929461"/>
          </a:xfrm>
          <a:prstGeom prst="ellipse">
            <a:avLst/>
          </a:prstGeom>
          <a:gradFill>
            <a:gsLst>
              <a:gs pos="0">
                <a:srgbClr val="0D5EE3"/>
              </a:gs>
              <a:gs pos="100000">
                <a:srgbClr val="2162FF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C978CF-14A7-4C71-8FED-5D0C08BF6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125" y="660400"/>
            <a:ext cx="462783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2433043" y="274419"/>
            <a:ext cx="73259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Тема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5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. </a:t>
            </a:r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«Основы интерьерной фотосъемки. Базовая обработка фото»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CBDD6-E48E-464F-9B01-71449DF660CC}"/>
              </a:ext>
            </a:extLst>
          </p:cNvPr>
          <p:cNvSpPr txBox="1"/>
          <p:nvPr/>
        </p:nvSpPr>
        <p:spPr>
          <a:xfrm>
            <a:off x="925513" y="2248741"/>
            <a:ext cx="5732462" cy="2179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Фотоаппаратура и особенности работы</a:t>
            </a:r>
            <a:r>
              <a:rPr lang="en-US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 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с ней;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Основные правила фотосъемки;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Финальная обработка изображения;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Публикация фото в интернете.</a:t>
            </a: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E11386-7396-484E-AC60-3B7CFBFE982D}"/>
              </a:ext>
            </a:extLst>
          </p:cNvPr>
          <p:cNvSpPr txBox="1"/>
          <p:nvPr/>
        </p:nvSpPr>
        <p:spPr>
          <a:xfrm>
            <a:off x="5536667" y="4603474"/>
            <a:ext cx="3624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Арсен Васильковский 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– фотограф в компании «</a:t>
            </a:r>
            <a:r>
              <a:rPr lang="ru-RU" sz="1600" i="0" dirty="0" err="1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ВиЯр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», специалист по предметной и интерьерной фотосъемке (более 8 лет), по графическому дизайну и обработке цифровых изображений (более 11 лет), ретушер.</a:t>
            </a:r>
            <a:endParaRPr lang="en-US" sz="16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977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B5CE5A78-E247-478D-A3F7-E61793E25B21}"/>
              </a:ext>
            </a:extLst>
          </p:cNvPr>
          <p:cNvSpPr/>
          <p:nvPr/>
        </p:nvSpPr>
        <p:spPr>
          <a:xfrm>
            <a:off x="-1528536" y="1988457"/>
            <a:ext cx="8929461" cy="8929461"/>
          </a:xfrm>
          <a:prstGeom prst="ellipse">
            <a:avLst/>
          </a:prstGeom>
          <a:solidFill>
            <a:srgbClr val="0D5E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1017871" y="274419"/>
            <a:ext cx="10156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Тема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6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. </a:t>
            </a:r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«Основы создания видеоконтента для социальных сетей. Съемка и монтаж»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CBDD6-E48E-464F-9B01-71449DF660CC}"/>
              </a:ext>
            </a:extLst>
          </p:cNvPr>
          <p:cNvSpPr txBox="1"/>
          <p:nvPr/>
        </p:nvSpPr>
        <p:spPr>
          <a:xfrm>
            <a:off x="7262812" y="1937209"/>
            <a:ext cx="4803775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Видео: из чего состоит и как создавать? 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Видеосьемка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: на что и как снимать?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Софт для автоматического монтажа видео: основные принципы.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Форматы видео по длительности и форме подачи;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Красивый кадр: как обойтись без дорогого оборудования и зачем стабилизировать картинку? 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Лайфхаки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: как достичь динамики и передать нужную эмоцию?</a:t>
            </a:r>
            <a:endParaRPr lang="en-US" dirty="0">
              <a:latin typeface="Proxima Nova Rg" panose="0200050603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3B17F4-599E-431E-84D9-C3A612FF0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988" y="1003300"/>
            <a:ext cx="4391025" cy="5854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E11386-7396-484E-AC60-3B7CFBFE982D}"/>
              </a:ext>
            </a:extLst>
          </p:cNvPr>
          <p:cNvSpPr txBox="1"/>
          <p:nvPr/>
        </p:nvSpPr>
        <p:spPr>
          <a:xfrm>
            <a:off x="3983037" y="4589965"/>
            <a:ext cx="3279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Ярослав </a:t>
            </a:r>
            <a:r>
              <a:rPr lang="ru-RU" sz="1600" b="1" i="0" dirty="0" err="1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Дубневич</a:t>
            </a:r>
            <a:r>
              <a:rPr lang="ru-RU" sz="1600" b="1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 – 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руководитель медиапроектов в компании «</a:t>
            </a:r>
            <a:r>
              <a:rPr lang="ru-RU" sz="1600" i="0" dirty="0" err="1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ВиЯр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», ведущий, оператор, режиссер монтажа, диктор. Опыт создания видеоконтента – более 5 лет.</a:t>
            </a:r>
            <a:endParaRPr lang="en-US" sz="16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074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DAE0447-7FAD-4609-B862-6DEBD8CD133C}"/>
              </a:ext>
            </a:extLst>
          </p:cNvPr>
          <p:cNvGrpSpPr/>
          <p:nvPr/>
        </p:nvGrpSpPr>
        <p:grpSpPr>
          <a:xfrm>
            <a:off x="3110269" y="2592107"/>
            <a:ext cx="5971462" cy="1673786"/>
            <a:chOff x="2372438" y="2592107"/>
            <a:chExt cx="5971462" cy="1673786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DE109AD8-F4B9-43B9-9F2A-3C3380C64F5A}"/>
                </a:ext>
              </a:extLst>
            </p:cNvPr>
            <p:cNvSpPr/>
            <p:nvPr/>
          </p:nvSpPr>
          <p:spPr>
            <a:xfrm>
              <a:off x="2372438" y="2592107"/>
              <a:ext cx="1673786" cy="16737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21A9A843-8155-4D52-A3B1-E79DF74F55DF}"/>
                </a:ext>
              </a:extLst>
            </p:cNvPr>
            <p:cNvGrpSpPr/>
            <p:nvPr/>
          </p:nvGrpSpPr>
          <p:grpSpPr>
            <a:xfrm>
              <a:off x="4343818" y="2842247"/>
              <a:ext cx="4000082" cy="1173506"/>
              <a:chOff x="7658435" y="842065"/>
              <a:chExt cx="4000082" cy="1173506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7658435" y="842065"/>
                <a:ext cx="32181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4800" b="1" dirty="0">
                    <a:solidFill>
                      <a:srgbClr val="0D5EE3"/>
                    </a:solidFill>
                    <a:latin typeface="Proxima Nova Bl" panose="02000506030000020004" pitchFamily="2" charset="0"/>
                  </a:rPr>
                  <a:t>Модуль </a:t>
                </a:r>
                <a:r>
                  <a:rPr lang="en-US" sz="4800" b="1" dirty="0">
                    <a:solidFill>
                      <a:srgbClr val="0D0D0D"/>
                    </a:solidFill>
                    <a:latin typeface="Proxima Nova Bl" panose="02000506030000020004" pitchFamily="2" charset="0"/>
                  </a:rPr>
                  <a:t>5</a:t>
                </a:r>
                <a:endParaRPr lang="ru-RU" sz="4800" b="1" dirty="0">
                  <a:solidFill>
                    <a:srgbClr val="0D0D0D"/>
                  </a:solidFill>
                  <a:latin typeface="Proxima Nova Bl" panose="02000506030000020004" pitchFamily="2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30D5AF-B94E-4C62-B18E-6AA3E8CF28CC}"/>
                  </a:ext>
                </a:extLst>
              </p:cNvPr>
              <p:cNvSpPr txBox="1"/>
              <p:nvPr/>
            </p:nvSpPr>
            <p:spPr>
              <a:xfrm>
                <a:off x="7658435" y="1615461"/>
                <a:ext cx="40000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rgbClr val="0D0D0D"/>
                    </a:solidFill>
                    <a:latin typeface="Proxima Nova Rg" panose="02000506030000020004" pitchFamily="2" charset="0"/>
                  </a:rPr>
                  <a:t>«Работа с сервисом </a:t>
                </a:r>
                <a:r>
                  <a:rPr lang="ru-RU" sz="2000" dirty="0" err="1">
                    <a:solidFill>
                      <a:srgbClr val="0D0D0D"/>
                    </a:solidFill>
                    <a:latin typeface="Proxima Nova Rg" panose="02000506030000020004" pitchFamily="2" charset="0"/>
                  </a:rPr>
                  <a:t>Viyar</a:t>
                </a:r>
                <a:r>
                  <a:rPr lang="ru-RU" sz="2000" dirty="0">
                    <a:solidFill>
                      <a:srgbClr val="0D0D0D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ru-RU" sz="2000" dirty="0" err="1">
                    <a:solidFill>
                      <a:srgbClr val="0D0D0D"/>
                    </a:solidFill>
                    <a:latin typeface="Proxima Nova Rg" panose="02000506030000020004" pitchFamily="2" charset="0"/>
                  </a:rPr>
                  <a:t>Bazar</a:t>
                </a:r>
                <a:r>
                  <a:rPr lang="ru-RU" sz="2000" dirty="0">
                    <a:solidFill>
                      <a:srgbClr val="0D0D0D"/>
                    </a:solidFill>
                    <a:latin typeface="Proxima Nova Rg" panose="02000506030000020004" pitchFamily="2" charset="0"/>
                  </a:rPr>
                  <a:t>»</a:t>
                </a:r>
              </a:p>
            </p:txBody>
          </p:sp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25EDB0-1EE3-4D49-81E7-217F2406E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7162" y="2889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46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B5CE5A78-E247-478D-A3F7-E61793E25B21}"/>
              </a:ext>
            </a:extLst>
          </p:cNvPr>
          <p:cNvSpPr/>
          <p:nvPr/>
        </p:nvSpPr>
        <p:spPr>
          <a:xfrm>
            <a:off x="-1309461" y="2171473"/>
            <a:ext cx="8929461" cy="8929461"/>
          </a:xfrm>
          <a:prstGeom prst="ellipse">
            <a:avLst/>
          </a:prstGeom>
          <a:solidFill>
            <a:srgbClr val="0D5E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1017871" y="274419"/>
            <a:ext cx="10156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Тема. </a:t>
            </a:r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«Работа с сервисом </a:t>
            </a:r>
            <a:r>
              <a:rPr lang="ru-RU" sz="3600" b="1" dirty="0" err="1">
                <a:solidFill>
                  <a:srgbClr val="0D5EE3"/>
                </a:solidFill>
                <a:latin typeface="Proxima Nova Bl" panose="02000506030000020004" pitchFamily="2" charset="0"/>
              </a:rPr>
              <a:t>Viyar</a:t>
            </a:r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 </a:t>
            </a:r>
            <a:r>
              <a:rPr lang="ru-RU" sz="3600" b="1" dirty="0" err="1">
                <a:solidFill>
                  <a:srgbClr val="0D5EE3"/>
                </a:solidFill>
                <a:latin typeface="Proxima Nova Bl" panose="02000506030000020004" pitchFamily="2" charset="0"/>
              </a:rPr>
              <a:t>Bazar</a:t>
            </a:r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CBDD6-E48E-464F-9B01-71449DF660CC}"/>
              </a:ext>
            </a:extLst>
          </p:cNvPr>
          <p:cNvSpPr txBox="1"/>
          <p:nvPr/>
        </p:nvSpPr>
        <p:spPr>
          <a:xfrm>
            <a:off x="7212013" y="1767007"/>
            <a:ext cx="4803775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Презентация сервиса и галереи проектов;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Правила работы и требования к контенту;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Заполнение портфолио и данных в личном кабинете;</a:t>
            </a:r>
          </a:p>
          <a:p>
            <a:pPr marL="285750" indent="-285750">
              <a:spcBef>
                <a:spcPts val="1200"/>
              </a:spcBef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Работа с клиентами через сервис</a:t>
            </a:r>
            <a:r>
              <a:rPr lang="en-US" dirty="0">
                <a:solidFill>
                  <a:srgbClr val="000000"/>
                </a:solidFill>
                <a:latin typeface="Proxima Nova Rg" panose="02000506030000020004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Viyar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Bazar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.</a:t>
            </a: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E11386-7396-484E-AC60-3B7CFBFE982D}"/>
              </a:ext>
            </a:extLst>
          </p:cNvPr>
          <p:cNvSpPr txBox="1"/>
          <p:nvPr/>
        </p:nvSpPr>
        <p:spPr>
          <a:xfrm>
            <a:off x="3500438" y="3945394"/>
            <a:ext cx="35226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Ольга Мохненко –</a:t>
            </a:r>
            <a:endParaRPr lang="en-US" sz="1600" b="1" i="0" dirty="0">
              <a:solidFill>
                <a:schemeClr val="bg1"/>
              </a:solidFill>
              <a:effectLst/>
              <a:latin typeface="Proxima Nova Rg" panose="02000506030000020004" pitchFamily="2" charset="0"/>
            </a:endParaRPr>
          </a:p>
          <a:p>
            <a:r>
              <a:rPr lang="ru-RU" sz="1600" i="0" dirty="0" err="1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project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-менеджер в компании «</a:t>
            </a:r>
            <a:r>
              <a:rPr lang="ru-RU" sz="1600" i="0" dirty="0" err="1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ВиЯр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» (основной проект – </a:t>
            </a:r>
            <a:r>
              <a:rPr lang="ru-RU" sz="1600" i="0" dirty="0" err="1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Viyar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 </a:t>
            </a:r>
            <a:r>
              <a:rPr lang="ru-RU" sz="1600" i="0" dirty="0" err="1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Bazar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, а также другие проекты по расширению и улучшению функционала сайтов компании), аналитик программного обеспечения. Опыт работы в компании – более 3 лет.</a:t>
            </a:r>
            <a:endParaRPr lang="en-US" sz="16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EA5973-598C-45C2-B637-8FA45C93B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5" y="1042732"/>
            <a:ext cx="2594743" cy="62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89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FCCF13-1207-449E-8CFF-3DFFCDB24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97" y="666877"/>
            <a:ext cx="4131885" cy="511213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930275" y="2828836"/>
            <a:ext cx="5197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Практические </a:t>
            </a:r>
            <a:r>
              <a:rPr lang="ru-RU" sz="3600" b="1" dirty="0">
                <a:solidFill>
                  <a:srgbClr val="2162FF"/>
                </a:solidFill>
                <a:latin typeface="Proxima Nova Bl" panose="02000506030000020004" pitchFamily="2" charset="0"/>
              </a:rPr>
              <a:t>задания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812BC1-A041-44E5-8408-B0B324CACC40}"/>
              </a:ext>
            </a:extLst>
          </p:cNvPr>
          <p:cNvSpPr txBox="1"/>
          <p:nvPr/>
        </p:nvSpPr>
        <p:spPr>
          <a:xfrm>
            <a:off x="6800831" y="2362137"/>
            <a:ext cx="5010169" cy="2133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Выполнение заданий поможет вам закрепить пройденный на занятиях материал. Преподаватели будут проверять задания и предоставлять эффективную обратную связь. </a:t>
            </a:r>
            <a:endParaRPr lang="en-US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796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D9B004-FABB-433A-B6A6-95E806F58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732" y="-2667000"/>
            <a:ext cx="6858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3A84B9-9A46-425A-8606-5C86F4960A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5" y="0"/>
            <a:ext cx="6858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D9F06-3AD5-4E94-970B-8A4793C485D0}"/>
              </a:ext>
            </a:extLst>
          </p:cNvPr>
          <p:cNvSpPr txBox="1"/>
          <p:nvPr/>
        </p:nvSpPr>
        <p:spPr>
          <a:xfrm>
            <a:off x="2787437" y="1633254"/>
            <a:ext cx="6617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2162FF"/>
                </a:solidFill>
                <a:effectLst/>
                <a:latin typeface="Proxima Nova Rg" panose="02000506030000020004" pitchFamily="2" charset="0"/>
              </a:rPr>
              <a:t>В конце обучения вы получите: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18B81E7-FCD8-4377-BA6D-827226C958B9}"/>
              </a:ext>
            </a:extLst>
          </p:cNvPr>
          <p:cNvGrpSpPr/>
          <p:nvPr/>
        </p:nvGrpSpPr>
        <p:grpSpPr>
          <a:xfrm>
            <a:off x="2934735" y="2435112"/>
            <a:ext cx="6322530" cy="3424505"/>
            <a:chOff x="2787437" y="2435112"/>
            <a:chExt cx="6322530" cy="3424505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E1D1DB12-3883-42F2-AB2F-A3851DC91AFB}"/>
                </a:ext>
              </a:extLst>
            </p:cNvPr>
            <p:cNvGrpSpPr/>
            <p:nvPr/>
          </p:nvGrpSpPr>
          <p:grpSpPr>
            <a:xfrm>
              <a:off x="2787437" y="2435112"/>
              <a:ext cx="6322530" cy="1213061"/>
              <a:chOff x="2787437" y="2435112"/>
              <a:chExt cx="6322530" cy="1213061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D0FD83F4-E610-4016-AAC9-F2EB6EB2BDBC}"/>
                  </a:ext>
                </a:extLst>
              </p:cNvPr>
              <p:cNvSpPr/>
              <p:nvPr/>
            </p:nvSpPr>
            <p:spPr>
              <a:xfrm>
                <a:off x="2787437" y="2435112"/>
                <a:ext cx="6322530" cy="121306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79400" dist="63500" dir="7620000" sx="103000" sy="103000" algn="t" rotWithShape="0">
                  <a:srgbClr val="2162FF">
                    <a:alpha val="1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000"/>
                <a:endParaRPr lang="en-US" dirty="0">
                  <a:latin typeface="Proxima Nova Rg" panose="02000506030000020004" pitchFamily="2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E69349-D3BC-42A8-92EF-3748D88EB16B}"/>
                  </a:ext>
                </a:extLst>
              </p:cNvPr>
              <p:cNvSpPr txBox="1"/>
              <p:nvPr/>
            </p:nvSpPr>
            <p:spPr>
              <a:xfrm>
                <a:off x="4007711" y="2626144"/>
                <a:ext cx="4966608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Proxima Nova Rg" panose="02000506030000020004" pitchFamily="2" charset="0"/>
                  </a:rPr>
                  <a:t>Сертификат </a:t>
                </a:r>
                <a:r>
                  <a:rPr lang="en-US" sz="1600" dirty="0" err="1">
                    <a:latin typeface="Proxima Nova Rg" panose="02000506030000020004" pitchFamily="2" charset="0"/>
                  </a:rPr>
                  <a:t>об</a:t>
                </a:r>
                <a:r>
                  <a:rPr lang="en-US" sz="1600" dirty="0">
                    <a:latin typeface="Proxima Nova Rg" panose="02000506030000020004" pitchFamily="2" charset="0"/>
                  </a:rPr>
                  <a:t> </a:t>
                </a:r>
                <a:r>
                  <a:rPr lang="en-US" sz="1600" dirty="0" err="1">
                    <a:latin typeface="Proxima Nova Rg" panose="02000506030000020004" pitchFamily="2" charset="0"/>
                  </a:rPr>
                  <a:t>успешном</a:t>
                </a:r>
                <a:r>
                  <a:rPr lang="en-US" sz="1600" dirty="0">
                    <a:latin typeface="Proxima Nova Rg" panose="02000506030000020004" pitchFamily="2" charset="0"/>
                  </a:rPr>
                  <a:t> </a:t>
                </a:r>
                <a:r>
                  <a:rPr lang="en-US" sz="1600" dirty="0" err="1">
                    <a:latin typeface="Proxima Nova Rg" panose="02000506030000020004" pitchFamily="2" charset="0"/>
                  </a:rPr>
                  <a:t>завершении</a:t>
                </a:r>
                <a:r>
                  <a:rPr lang="en-US" sz="1600" dirty="0">
                    <a:latin typeface="Proxima Nova Rg" panose="02000506030000020004" pitchFamily="2" charset="0"/>
                  </a:rPr>
                  <a:t> </a:t>
                </a:r>
                <a:r>
                  <a:rPr lang="en-US" sz="1600" dirty="0" err="1">
                    <a:latin typeface="Proxima Nova Rg" panose="02000506030000020004" pitchFamily="2" charset="0"/>
                  </a:rPr>
                  <a:t>курса</a:t>
                </a:r>
                <a:r>
                  <a:rPr lang="en-US" sz="1600" dirty="0">
                    <a:latin typeface="Proxima Nova Rg" panose="02000506030000020004" pitchFamily="2" charset="0"/>
                  </a:rPr>
                  <a:t> </a:t>
                </a:r>
                <a:r>
                  <a:rPr lang="en-US" sz="1600" dirty="0" err="1">
                    <a:latin typeface="Proxima Nova Rg" panose="02000506030000020004" pitchFamily="2" charset="0"/>
                  </a:rPr>
                  <a:t>Viyar</a:t>
                </a:r>
                <a:r>
                  <a:rPr lang="en-US" sz="1600" dirty="0">
                    <a:latin typeface="Proxima Nova Rg" panose="02000506030000020004" pitchFamily="2" charset="0"/>
                  </a:rPr>
                  <a:t> </a:t>
                </a:r>
                <a:r>
                  <a:rPr lang="en-US" sz="1600" dirty="0" err="1">
                    <a:latin typeface="Proxima Nova Rg" panose="02000506030000020004" pitchFamily="2" charset="0"/>
                  </a:rPr>
                  <a:t>ProBusiness</a:t>
                </a:r>
                <a:r>
                  <a:rPr lang="uk-UA" sz="1600" dirty="0">
                    <a:latin typeface="Proxima Nova Rg" panose="02000506030000020004" pitchFamily="2" charset="0"/>
                  </a:rPr>
                  <a:t> </a:t>
                </a:r>
                <a:r>
                  <a:rPr lang="en-US" sz="1600" dirty="0">
                    <a:latin typeface="Proxima Nova Rg" panose="02000506030000020004" pitchFamily="2" charset="0"/>
                  </a:rPr>
                  <a:t>+ </a:t>
                </a:r>
                <a:r>
                  <a:rPr lang="en-US" sz="1600" dirty="0" err="1">
                    <a:latin typeface="Proxima Nova Rg" panose="02000506030000020004" pitchFamily="2" charset="0"/>
                  </a:rPr>
                  <a:t>специальный</a:t>
                </a:r>
                <a:r>
                  <a:rPr lang="en-US" sz="1600" dirty="0">
                    <a:latin typeface="Proxima Nova Rg" panose="02000506030000020004" pitchFamily="2" charset="0"/>
                  </a:rPr>
                  <a:t> </a:t>
                </a:r>
                <a:r>
                  <a:rPr lang="en-US" sz="1600" dirty="0" err="1">
                    <a:latin typeface="Proxima Nova Rg" panose="02000506030000020004" pitchFamily="2" charset="0"/>
                  </a:rPr>
                  <a:t>значок</a:t>
                </a:r>
                <a:r>
                  <a:rPr lang="en-US" sz="1600" dirty="0">
                    <a:latin typeface="Proxima Nova Rg" panose="02000506030000020004" pitchFamily="2" charset="0"/>
                  </a:rPr>
                  <a:t> </a:t>
                </a:r>
                <a:r>
                  <a:rPr lang="en-US" sz="1600" dirty="0" err="1">
                    <a:latin typeface="Proxima Nova Rg" panose="02000506030000020004" pitchFamily="2" charset="0"/>
                  </a:rPr>
                  <a:t>на</a:t>
                </a:r>
                <a:r>
                  <a:rPr lang="en-US" sz="1600" dirty="0">
                    <a:latin typeface="Proxima Nova Rg" panose="02000506030000020004" pitchFamily="2" charset="0"/>
                  </a:rPr>
                  <a:t> </a:t>
                </a:r>
                <a:r>
                  <a:rPr lang="en-US" sz="1600" dirty="0" err="1">
                    <a:latin typeface="Proxima Nova Rg" panose="02000506030000020004" pitchFamily="2" charset="0"/>
                  </a:rPr>
                  <a:t>сервисе</a:t>
                </a:r>
                <a:r>
                  <a:rPr lang="en-US" sz="1600" dirty="0">
                    <a:latin typeface="Proxima Nova Rg" panose="02000506030000020004" pitchFamily="2" charset="0"/>
                  </a:rPr>
                  <a:t> </a:t>
                </a:r>
                <a:r>
                  <a:rPr lang="en-US" sz="1600" dirty="0" err="1">
                    <a:latin typeface="Proxima Nova Rg" panose="02000506030000020004" pitchFamily="2" charset="0"/>
                  </a:rPr>
                  <a:t>Viyar</a:t>
                </a:r>
                <a:r>
                  <a:rPr lang="en-US" sz="1600" dirty="0">
                    <a:latin typeface="Proxima Nova Rg" panose="02000506030000020004" pitchFamily="2" charset="0"/>
                  </a:rPr>
                  <a:t> Bazar</a:t>
                </a:r>
              </a:p>
            </p:txBody>
          </p:sp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3AA5CFA7-CAD5-49D5-9059-473AF62F1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982076" y="2626144"/>
                <a:ext cx="830997" cy="830997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E9DF71-7B61-4A47-9BE0-E5F5B0B038E9}"/>
                </a:ext>
              </a:extLst>
            </p:cNvPr>
            <p:cNvSpPr txBox="1"/>
            <p:nvPr/>
          </p:nvSpPr>
          <p:spPr>
            <a:xfrm>
              <a:off x="5406727" y="3865256"/>
              <a:ext cx="10839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3200" b="1" dirty="0">
                  <a:solidFill>
                    <a:srgbClr val="2162FF"/>
                  </a:solidFill>
                  <a:latin typeface="Proxima Nova Rg" panose="02000506030000020004" pitchFamily="2" charset="0"/>
                </a:rPr>
                <a:t>ИЛИ</a:t>
              </a:r>
              <a:endParaRPr lang="en-US" sz="3200" b="1" dirty="0">
                <a:solidFill>
                  <a:srgbClr val="2162FF"/>
                </a:solidFill>
                <a:latin typeface="Proxima Nova Rg" panose="02000506030000020004" pitchFamily="2" charset="0"/>
              </a:endParaRP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5DB2912D-8B38-4470-ACC4-3B37C7444E41}"/>
                </a:ext>
              </a:extLst>
            </p:cNvPr>
            <p:cNvGrpSpPr/>
            <p:nvPr/>
          </p:nvGrpSpPr>
          <p:grpSpPr>
            <a:xfrm>
              <a:off x="2787437" y="4646556"/>
              <a:ext cx="6322530" cy="1213061"/>
              <a:chOff x="2787437" y="4332335"/>
              <a:chExt cx="6322530" cy="1213061"/>
            </a:xfrm>
          </p:grpSpPr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763CB337-4F63-4DF7-B077-5D43A1101E96}"/>
                  </a:ext>
                </a:extLst>
              </p:cNvPr>
              <p:cNvSpPr/>
              <p:nvPr/>
            </p:nvSpPr>
            <p:spPr>
              <a:xfrm>
                <a:off x="2787437" y="4332335"/>
                <a:ext cx="6322530" cy="121306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79400" dist="63500" dir="7620000" sx="103000" sy="103000" algn="t" rotWithShape="0">
                  <a:srgbClr val="2162FF">
                    <a:alpha val="1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80000"/>
                <a:endParaRPr lang="en-US" dirty="0">
                  <a:latin typeface="Proxima Nova Rg" panose="02000506030000020004" pitchFamily="2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16958D-37E9-493B-9538-920A5E83FC53}"/>
                  </a:ext>
                </a:extLst>
              </p:cNvPr>
              <p:cNvSpPr txBox="1"/>
              <p:nvPr/>
            </p:nvSpPr>
            <p:spPr>
              <a:xfrm>
                <a:off x="4007711" y="4769588"/>
                <a:ext cx="496660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uk-UA" sz="1600" dirty="0" err="1">
                    <a:latin typeface="Proxima Nova Rg" panose="02000506030000020004" pitchFamily="2" charset="0"/>
                  </a:rPr>
                  <a:t>Сертификат</a:t>
                </a:r>
                <a:r>
                  <a:rPr lang="uk-UA" sz="1600" dirty="0">
                    <a:latin typeface="Proxima Nova Rg" panose="02000506030000020004" pitchFamily="2" charset="0"/>
                  </a:rPr>
                  <a:t> активного </a:t>
                </a:r>
                <a:r>
                  <a:rPr lang="uk-UA" sz="1600" dirty="0" err="1">
                    <a:latin typeface="Proxima Nova Rg" panose="02000506030000020004" pitchFamily="2" charset="0"/>
                  </a:rPr>
                  <a:t>слушателя</a:t>
                </a:r>
                <a:endParaRPr lang="en-US" sz="1600" dirty="0">
                  <a:latin typeface="Proxima Nova Rg" panose="02000506030000020004" pitchFamily="2" charset="0"/>
                </a:endParaRPr>
              </a:p>
            </p:txBody>
          </p:sp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9C020EAE-371E-443C-9B3A-D355F6B5D5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981473" y="4523065"/>
                <a:ext cx="831600" cy="8316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56368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4B2915A-4BCB-44BB-800F-67E7AFF660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108" y="9525"/>
            <a:ext cx="4777342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1667259" y="397427"/>
            <a:ext cx="496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Стоимость </a:t>
            </a:r>
            <a:r>
              <a:rPr lang="ru-RU" sz="4000" b="1" dirty="0">
                <a:solidFill>
                  <a:srgbClr val="2162FF"/>
                </a:solidFill>
                <a:latin typeface="Proxima Nova Bl" panose="02000506030000020004" pitchFamily="2" charset="0"/>
              </a:rPr>
              <a:t>курса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723D577-D86F-451F-872D-18E8486E5817}"/>
              </a:ext>
            </a:extLst>
          </p:cNvPr>
          <p:cNvGrpSpPr/>
          <p:nvPr/>
        </p:nvGrpSpPr>
        <p:grpSpPr>
          <a:xfrm>
            <a:off x="477154" y="1763486"/>
            <a:ext cx="3904235" cy="2393923"/>
            <a:chOff x="5994400" y="1909896"/>
            <a:chExt cx="4229100" cy="223030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812BC1-A041-44E5-8408-B0B324CACC40}"/>
                </a:ext>
              </a:extLst>
            </p:cNvPr>
            <p:cNvSpPr txBox="1"/>
            <p:nvPr/>
          </p:nvSpPr>
          <p:spPr>
            <a:xfrm>
              <a:off x="5994400" y="1909896"/>
              <a:ext cx="4229100" cy="5572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i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xima Nova Rg" panose="02000506030000020004" pitchFamily="2" charset="0"/>
                </a:rPr>
                <a:t>OFFLINE</a:t>
              </a:r>
              <a:r>
                <a:rPr lang="ru-RU" sz="2400" b="1" i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xima Nova Rg" panose="02000506030000020004" pitchFamily="2" charset="0"/>
                </a:rPr>
                <a:t>/</a:t>
              </a:r>
              <a:r>
                <a:rPr lang="en-US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oxima Nova Rg" panose="02000506030000020004" pitchFamily="2" charset="0"/>
                </a:rPr>
                <a:t>ONLINE</a:t>
              </a:r>
              <a:endParaRPr lang="en-US" sz="24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2" charset="0"/>
              </a:endParaRPr>
            </a:p>
          </p:txBody>
        </p:sp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3B47612A-3646-4D5C-BC68-C3EA73E06F97}"/>
                </a:ext>
              </a:extLst>
            </p:cNvPr>
            <p:cNvSpPr/>
            <p:nvPr/>
          </p:nvSpPr>
          <p:spPr>
            <a:xfrm>
              <a:off x="6096000" y="2667000"/>
              <a:ext cx="4127500" cy="1473200"/>
            </a:xfrm>
            <a:prstGeom prst="roundRect">
              <a:avLst/>
            </a:prstGeom>
            <a:solidFill>
              <a:srgbClr val="0D5E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latin typeface="Proxima Nova Bl" panose="02000506030000020004" pitchFamily="2" charset="0"/>
                </a:rPr>
                <a:t>5</a:t>
              </a:r>
              <a:r>
                <a:rPr lang="en-US" sz="3600" dirty="0">
                  <a:latin typeface="Proxima Nova Bl" panose="02000506030000020004" pitchFamily="2" charset="0"/>
                </a:rPr>
                <a:t> </a:t>
              </a:r>
              <a:r>
                <a:rPr lang="uk-UA" sz="3600" dirty="0">
                  <a:latin typeface="Proxima Nova Bl" panose="02000506030000020004" pitchFamily="2" charset="0"/>
                </a:rPr>
                <a:t>000 грн</a:t>
              </a:r>
              <a:endParaRPr lang="en-US" sz="3600" dirty="0">
                <a:latin typeface="Proxima Nova Bl" panose="02000506030000020004" pitchFamily="2" charset="0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92AFF51-D059-4A65-82D4-B173A241CF4C}"/>
              </a:ext>
            </a:extLst>
          </p:cNvPr>
          <p:cNvGrpSpPr/>
          <p:nvPr/>
        </p:nvGrpSpPr>
        <p:grpSpPr>
          <a:xfrm>
            <a:off x="2187964" y="1510317"/>
            <a:ext cx="7064948" cy="4472916"/>
            <a:chOff x="2672289" y="1682719"/>
            <a:chExt cx="7652812" cy="416720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0C338B-449B-4215-82EA-55934EE2E5DA}"/>
                </a:ext>
              </a:extLst>
            </p:cNvPr>
            <p:cNvSpPr txBox="1"/>
            <p:nvPr/>
          </p:nvSpPr>
          <p:spPr>
            <a:xfrm>
              <a:off x="6096001" y="1682719"/>
              <a:ext cx="4229100" cy="471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b="1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endParaRPr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B2F76C19-C149-40BE-9DAA-DF68F5F69547}"/>
                </a:ext>
              </a:extLst>
            </p:cNvPr>
            <p:cNvSpPr/>
            <p:nvPr/>
          </p:nvSpPr>
          <p:spPr>
            <a:xfrm>
              <a:off x="6096000" y="2667000"/>
              <a:ext cx="4127500" cy="1473200"/>
            </a:xfrm>
            <a:prstGeom prst="roundRect">
              <a:avLst/>
            </a:prstGeom>
            <a:solidFill>
              <a:srgbClr val="0D5E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Proxima Nova Bl" panose="02000506030000020004" pitchFamily="2" charset="0"/>
                </a:rPr>
                <a:t>4 000</a:t>
              </a:r>
              <a:r>
                <a:rPr lang="uk-UA" sz="3600" dirty="0">
                  <a:latin typeface="Proxima Nova Bl" panose="02000506030000020004" pitchFamily="2" charset="0"/>
                </a:rPr>
                <a:t>грн</a:t>
              </a:r>
              <a:endParaRPr lang="en-US" sz="3600" dirty="0">
                <a:latin typeface="Proxima Nova Bl" panose="02000506030000020004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C9B6C1-80DC-45D7-87AD-5D9F9AAFB234}"/>
                </a:ext>
              </a:extLst>
            </p:cNvPr>
            <p:cNvSpPr txBox="1"/>
            <p:nvPr/>
          </p:nvSpPr>
          <p:spPr>
            <a:xfrm>
              <a:off x="2672289" y="5044627"/>
              <a:ext cx="6217396" cy="439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dirty="0">
                  <a:solidFill>
                    <a:srgbClr val="000000"/>
                  </a:solidFill>
                  <a:latin typeface="Proxima Nova Rg" panose="02000506030000020004" pitchFamily="2" charset="0"/>
                </a:rPr>
                <a:t>К</a:t>
              </a:r>
              <a:r>
                <a:rPr lang="ru-RU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оличество мест ограничено – всего 15 участников.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CC513C-0EBB-4235-ABDB-172C49A5B317}"/>
                </a:ext>
              </a:extLst>
            </p:cNvPr>
            <p:cNvSpPr txBox="1"/>
            <p:nvPr/>
          </p:nvSpPr>
          <p:spPr>
            <a:xfrm>
              <a:off x="3360929" y="5505833"/>
              <a:ext cx="5307578" cy="344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b="1" i="0" dirty="0" err="1">
                  <a:solidFill>
                    <a:srgbClr val="000000"/>
                  </a:solidFill>
                  <a:effectLst/>
                  <a:latin typeface="Proxima Nova Bl" panose="02000506030000020004" pitchFamily="2" charset="0"/>
                </a:rPr>
                <a:t>Поэтому</a:t>
              </a:r>
              <a:r>
                <a:rPr lang="uk-UA" b="1" i="0" dirty="0">
                  <a:solidFill>
                    <a:srgbClr val="000000"/>
                  </a:solidFill>
                  <a:effectLst/>
                  <a:latin typeface="Proxima Nova Bl" panose="02000506030000020004" pitchFamily="2" charset="0"/>
                </a:rPr>
                <a:t> </a:t>
              </a:r>
              <a:r>
                <a:rPr lang="uk-UA" b="1" i="0" dirty="0" err="1">
                  <a:solidFill>
                    <a:srgbClr val="000000"/>
                  </a:solidFill>
                  <a:effectLst/>
                  <a:latin typeface="Proxima Nova Bl" panose="02000506030000020004" pitchFamily="2" charset="0"/>
                </a:rPr>
                <a:t>спешите</a:t>
              </a:r>
              <a:r>
                <a:rPr lang="uk-UA" b="1" i="0" dirty="0">
                  <a:solidFill>
                    <a:srgbClr val="000000"/>
                  </a:solidFill>
                  <a:effectLst/>
                  <a:latin typeface="Proxima Nova Bl" panose="02000506030000020004" pitchFamily="2" charset="0"/>
                </a:rPr>
                <a:t> </a:t>
              </a:r>
              <a:r>
                <a:rPr lang="uk-UA" b="1" i="0" dirty="0" err="1">
                  <a:solidFill>
                    <a:srgbClr val="000000"/>
                  </a:solidFill>
                  <a:effectLst/>
                  <a:latin typeface="Proxima Nova Bl" panose="02000506030000020004" pitchFamily="2" charset="0"/>
                </a:rPr>
                <a:t>регистрироваться</a:t>
              </a:r>
              <a:r>
                <a:rPr lang="uk-UA" b="1" i="0" dirty="0">
                  <a:solidFill>
                    <a:srgbClr val="000000"/>
                  </a:solidFill>
                  <a:effectLst/>
                  <a:latin typeface="Proxima Nova Bl" panose="02000506030000020004" pitchFamily="2" charset="0"/>
                </a:rPr>
                <a:t>! </a:t>
              </a:r>
              <a:endParaRPr lang="en-US" b="1" dirty="0">
                <a:latin typeface="Proxima Nova Bl" panose="02000506030000020004" pitchFamily="2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5876F04-CA51-4CAC-9A34-E8FF970BFA1A}"/>
              </a:ext>
            </a:extLst>
          </p:cNvPr>
          <p:cNvSpPr txBox="1"/>
          <p:nvPr/>
        </p:nvSpPr>
        <p:spPr>
          <a:xfrm>
            <a:off x="5239634" y="1510317"/>
            <a:ext cx="39042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2" charset="0"/>
              </a:rPr>
              <a:t>ONLINE</a:t>
            </a:r>
          </a:p>
          <a:p>
            <a:pPr algn="ctr"/>
            <a:r>
              <a:rPr lang="en-US" sz="24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2" charset="0"/>
              </a:rPr>
              <a:t> </a:t>
            </a:r>
            <a:r>
              <a:rPr lang="en-US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2" charset="0"/>
              </a:rPr>
              <a:t>(</a:t>
            </a:r>
            <a:r>
              <a:rPr lang="ru-RU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2" charset="0"/>
              </a:rPr>
              <a:t>если зарегистрированы на </a:t>
            </a:r>
            <a:r>
              <a:rPr lang="en-US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Rg" panose="02000506030000020004" pitchFamily="2" charset="0"/>
              </a:rPr>
              <a:t>ViYarBazar)</a:t>
            </a:r>
          </a:p>
        </p:txBody>
      </p:sp>
    </p:spTree>
    <p:extLst>
      <p:ext uri="{BB962C8B-B14F-4D97-AF65-F5344CB8AC3E}">
        <p14:creationId xmlns:p14="http://schemas.microsoft.com/office/powerpoint/2010/main" val="4127393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FC9B457-A66D-4275-8231-C0EB994345A6}"/>
              </a:ext>
            </a:extLst>
          </p:cNvPr>
          <p:cNvGrpSpPr/>
          <p:nvPr/>
        </p:nvGrpSpPr>
        <p:grpSpPr>
          <a:xfrm>
            <a:off x="912631" y="1541924"/>
            <a:ext cx="5094469" cy="3774152"/>
            <a:chOff x="1001531" y="1094318"/>
            <a:chExt cx="5094469" cy="37741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7931D0-6249-4D4F-8BEA-896C162510FC}"/>
                </a:ext>
              </a:extLst>
            </p:cNvPr>
            <p:cNvSpPr txBox="1"/>
            <p:nvPr/>
          </p:nvSpPr>
          <p:spPr>
            <a:xfrm>
              <a:off x="1001531" y="1094318"/>
              <a:ext cx="487521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roxima Nova Bl" panose="02000506030000020004" pitchFamily="2" charset="0"/>
                </a:rPr>
                <a:t>Мы пред</a:t>
              </a:r>
              <a:r>
                <a:rPr lang="ru-RU" sz="3600" b="1" dirty="0">
                  <a:solidFill>
                    <a:srgbClr val="0D0D0D"/>
                  </a:solidFill>
                  <a:latin typeface="Proxima Nova Bl" panose="02000506030000020004" pitchFamily="2" charset="0"/>
                </a:rPr>
                <a:t>ставим</a:t>
              </a:r>
              <a:r>
                <a:rPr lang="ru-RU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roxima Nova Bl" panose="02000506030000020004" pitchFamily="2" charset="0"/>
                </a:rPr>
                <a:t> вам </a:t>
              </a:r>
              <a:r>
                <a:rPr lang="ru-RU" sz="3600" b="1" dirty="0">
                  <a:solidFill>
                    <a:srgbClr val="0D5EE3"/>
                  </a:solidFill>
                  <a:latin typeface="Proxima Nova Bl" panose="02000506030000020004" pitchFamily="2" charset="0"/>
                </a:rPr>
                <a:t>инструменты, которые помогут: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BA0C25-989E-430C-873B-7E4CA87FC1CA}"/>
                </a:ext>
              </a:extLst>
            </p:cNvPr>
            <p:cNvSpPr txBox="1"/>
            <p:nvPr/>
          </p:nvSpPr>
          <p:spPr>
            <a:xfrm>
              <a:off x="1019175" y="3150243"/>
              <a:ext cx="5076825" cy="171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Proxima Nova Rg" panose="02000506030000020004" pitchFamily="2" charset="0"/>
                <a:buChar char=""/>
              </a:pPr>
              <a:r>
                <a:rPr lang="ru-RU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Повысить уровень знаний;</a:t>
              </a:r>
              <a:endParaRPr lang="en-US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endParaRPr>
            </a:p>
            <a:p>
              <a:pPr marL="285750" indent="-285750">
                <a:lnSpc>
                  <a:spcPct val="150000"/>
                </a:lnSpc>
                <a:buFont typeface="Proxima Nova Rg" panose="02000506030000020004" pitchFamily="2" charset="0"/>
                <a:buChar char=""/>
              </a:pPr>
              <a:r>
                <a:rPr lang="ru-RU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Улучшить качество работы;</a:t>
              </a:r>
              <a:endParaRPr lang="en-US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endParaRPr>
            </a:p>
            <a:p>
              <a:pPr marL="285750" indent="-285750">
                <a:lnSpc>
                  <a:spcPct val="150000"/>
                </a:lnSpc>
                <a:buFont typeface="Proxima Nova Rg" panose="02000506030000020004" pitchFamily="2" charset="0"/>
                <a:buChar char=""/>
              </a:pPr>
              <a:r>
                <a:rPr lang="ru-RU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Наладить взаимоотношения с заказчиками и увеличить количество заказов.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A50B19AE-20DD-4BFA-9CFB-E00FEB1B8F19}"/>
                </a:ext>
              </a:extLst>
            </p:cNvPr>
            <p:cNvCxnSpPr/>
            <p:nvPr/>
          </p:nvCxnSpPr>
          <p:spPr>
            <a:xfrm>
              <a:off x="1102302" y="3015643"/>
              <a:ext cx="49088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69B24DD-BAA4-476D-BD49-17339BEE9D48}"/>
              </a:ext>
            </a:extLst>
          </p:cNvPr>
          <p:cNvGrpSpPr/>
          <p:nvPr/>
        </p:nvGrpSpPr>
        <p:grpSpPr>
          <a:xfrm>
            <a:off x="6096000" y="1227605"/>
            <a:ext cx="5879148" cy="4494371"/>
            <a:chOff x="6096000" y="530878"/>
            <a:chExt cx="5879148" cy="4494371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0C247350-90E1-420A-BD6B-580B72B0F0C8}"/>
                </a:ext>
              </a:extLst>
            </p:cNvPr>
            <p:cNvGrpSpPr/>
            <p:nvPr/>
          </p:nvGrpSpPr>
          <p:grpSpPr>
            <a:xfrm>
              <a:off x="6096000" y="530878"/>
              <a:ext cx="5879148" cy="2022092"/>
              <a:chOff x="6141720" y="1186701"/>
              <a:chExt cx="5879148" cy="2022092"/>
            </a:xfrm>
          </p:grpSpPr>
          <p:sp>
            <p:nvSpPr>
              <p:cNvPr id="5" name="Прямоугольник: скругленные углы 4">
                <a:extLst>
                  <a:ext uri="{FF2B5EF4-FFF2-40B4-BE49-F238E27FC236}">
                    <a16:creationId xmlns:a16="http://schemas.microsoft.com/office/drawing/2014/main" id="{85A838A2-1A18-40A5-A32B-6C1FB426400E}"/>
                  </a:ext>
                </a:extLst>
              </p:cNvPr>
              <p:cNvSpPr/>
              <p:nvPr/>
            </p:nvSpPr>
            <p:spPr>
              <a:xfrm>
                <a:off x="6413500" y="1389063"/>
                <a:ext cx="5524500" cy="1754326"/>
              </a:xfrm>
              <a:prstGeom prst="roundRect">
                <a:avLst/>
              </a:prstGeom>
              <a:solidFill>
                <a:srgbClr val="0D5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5F64172-08EE-450B-843F-EDD0E5AC4082}"/>
                  </a:ext>
                </a:extLst>
              </p:cNvPr>
              <p:cNvSpPr txBox="1"/>
              <p:nvPr/>
            </p:nvSpPr>
            <p:spPr>
              <a:xfrm>
                <a:off x="8435592" y="1589118"/>
                <a:ext cx="3585276" cy="1354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b="1" i="0" strike="noStrike" dirty="0">
                    <a:solidFill>
                      <a:schemeClr val="bg1"/>
                    </a:solidFill>
                    <a:effectLst/>
                    <a:latin typeface="Proxima Nova Rg" panose="02000506030000020004" pitchFamily="2" charset="0"/>
                  </a:rPr>
                  <a:t>Спикеры</a:t>
                </a:r>
                <a:endParaRPr lang="en-US" b="1" dirty="0">
                  <a:solidFill>
                    <a:schemeClr val="bg1"/>
                  </a:solidFill>
                  <a:latin typeface="Proxima Nova Rg" panose="02000506030000020004" pitchFamily="2" charset="0"/>
                </a:endParaRPr>
              </a:p>
              <a:p>
                <a:r>
                  <a:rPr lang="ru-RU" sz="1600" b="0" i="0" u="none" strike="noStrike" dirty="0">
                    <a:solidFill>
                      <a:schemeClr val="bg1"/>
                    </a:solidFill>
                    <a:effectLst/>
                    <a:latin typeface="Proxima Nova Rg" panose="02000506030000020004" pitchFamily="2" charset="0"/>
                  </a:rPr>
                  <a:t>эксперты по юридическим вопросам, бизнес-тренеры, дизайнеры интерьеров, маркетологи и наши специалисты.</a:t>
                </a:r>
                <a:endParaRPr lang="en-US" dirty="0">
                  <a:solidFill>
                    <a:schemeClr val="bg1"/>
                  </a:solidFill>
                  <a:latin typeface="Proxima Nova Rg" panose="02000506030000020004" pitchFamily="2" charset="0"/>
                </a:endParaRPr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004D448B-CFC1-4A06-8E23-844F910A54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141720" y="1186701"/>
                <a:ext cx="2022092" cy="2022092"/>
              </a:xfrm>
              <a:prstGeom prst="rect">
                <a:avLst/>
              </a:prstGeom>
            </p:spPr>
          </p:pic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584E8E8D-FF67-4A14-B203-652A8FBE8BD7}"/>
                </a:ext>
              </a:extLst>
            </p:cNvPr>
            <p:cNvGrpSpPr/>
            <p:nvPr/>
          </p:nvGrpSpPr>
          <p:grpSpPr>
            <a:xfrm>
              <a:off x="6367780" y="3270923"/>
              <a:ext cx="5607368" cy="1754326"/>
              <a:chOff x="6367780" y="3270923"/>
              <a:chExt cx="5607368" cy="1754326"/>
            </a:xfrm>
          </p:grpSpPr>
          <p:grpSp>
            <p:nvGrpSpPr>
              <p:cNvPr id="38" name="Группа 37">
                <a:extLst>
                  <a:ext uri="{FF2B5EF4-FFF2-40B4-BE49-F238E27FC236}">
                    <a16:creationId xmlns:a16="http://schemas.microsoft.com/office/drawing/2014/main" id="{49A308EF-E256-4FE1-AED8-2A5F13527B21}"/>
                  </a:ext>
                </a:extLst>
              </p:cNvPr>
              <p:cNvGrpSpPr/>
              <p:nvPr/>
            </p:nvGrpSpPr>
            <p:grpSpPr>
              <a:xfrm>
                <a:off x="6367780" y="3270923"/>
                <a:ext cx="5607368" cy="1754326"/>
                <a:chOff x="6413500" y="1412146"/>
                <a:chExt cx="5607368" cy="1754326"/>
              </a:xfrm>
            </p:grpSpPr>
            <p:sp>
              <p:nvSpPr>
                <p:cNvPr id="39" name="Прямоугольник: скругленные углы 38">
                  <a:extLst>
                    <a:ext uri="{FF2B5EF4-FFF2-40B4-BE49-F238E27FC236}">
                      <a16:creationId xmlns:a16="http://schemas.microsoft.com/office/drawing/2014/main" id="{33297257-2880-4B78-8F5D-F9F0371CF82A}"/>
                    </a:ext>
                  </a:extLst>
                </p:cNvPr>
                <p:cNvSpPr/>
                <p:nvPr/>
              </p:nvSpPr>
              <p:spPr>
                <a:xfrm>
                  <a:off x="6413500" y="1412146"/>
                  <a:ext cx="5524500" cy="1754326"/>
                </a:xfrm>
                <a:prstGeom prst="roundRect">
                  <a:avLst/>
                </a:prstGeom>
                <a:solidFill>
                  <a:srgbClr val="0D5EE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16FB993-1CAD-4B7D-A30E-F89733A465E5}"/>
                    </a:ext>
                  </a:extLst>
                </p:cNvPr>
                <p:cNvSpPr txBox="1"/>
                <p:nvPr/>
              </p:nvSpPr>
              <p:spPr>
                <a:xfrm>
                  <a:off x="8435592" y="1489090"/>
                  <a:ext cx="3585276" cy="16004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b="1" i="0" u="none" strike="noStrike" dirty="0">
                      <a:solidFill>
                        <a:schemeClr val="bg1"/>
                      </a:solidFill>
                      <a:effectLst/>
                      <a:latin typeface="Proxima Nova Rg" panose="02000506030000020004" pitchFamily="2" charset="0"/>
                    </a:rPr>
                    <a:t>Формат</a:t>
                  </a:r>
                  <a:endParaRPr lang="en-US" b="1" i="0" u="none" strike="noStrike" dirty="0">
                    <a:solidFill>
                      <a:schemeClr val="bg1"/>
                    </a:solidFill>
                    <a:effectLst/>
                    <a:latin typeface="Proxima Nova Rg" panose="02000506030000020004" pitchFamily="2" charset="0"/>
                  </a:endParaRPr>
                </a:p>
                <a:p>
                  <a:r>
                    <a:rPr lang="ru-RU" sz="1600" i="0" u="none" strike="noStrike" dirty="0">
                      <a:solidFill>
                        <a:schemeClr val="bg1"/>
                      </a:solidFill>
                      <a:effectLst/>
                      <a:latin typeface="Proxima Nova Rg" panose="02000506030000020004" pitchFamily="2" charset="0"/>
                    </a:rPr>
                    <a:t>лекции с элементами практики</a:t>
                  </a:r>
                  <a:endParaRPr lang="en-US" sz="1600" i="0" u="none" strike="noStrike" dirty="0">
                    <a:solidFill>
                      <a:schemeClr val="bg1"/>
                    </a:solidFill>
                    <a:effectLst/>
                    <a:latin typeface="Proxima Nova Rg" panose="02000506030000020004" pitchFamily="2" charset="0"/>
                  </a:endParaRPr>
                </a:p>
                <a:p>
                  <a:r>
                    <a:rPr lang="ru-RU" sz="1600" i="0" u="none" strike="noStrike" dirty="0">
                      <a:solidFill>
                        <a:schemeClr val="bg1"/>
                      </a:solidFill>
                      <a:effectLst/>
                      <a:latin typeface="Proxima Nova Rg" panose="02000506030000020004" pitchFamily="2" charset="0"/>
                    </a:rPr>
                    <a:t>и нетворкинги. В конце курса вы получите действенные кейсы для дальнейшей работы и развития бизнеса.</a:t>
                  </a:r>
                  <a:endParaRPr lang="en-US" dirty="0">
                    <a:solidFill>
                      <a:schemeClr val="bg1"/>
                    </a:solidFill>
                    <a:latin typeface="Proxima Nova Rg" panose="02000506030000020004" pitchFamily="2" charset="0"/>
                  </a:endParaRPr>
                </a:p>
              </p:txBody>
            </p:sp>
          </p:grpSp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E58FC3EC-027B-4299-AB66-8776641A9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01718" y="3470978"/>
                <a:ext cx="1354217" cy="135421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80719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260032-4CE8-45DC-9CE9-6B1FCFEAA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0" y="1011091"/>
            <a:ext cx="5763806" cy="58469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930275" y="3105835"/>
            <a:ext cx="519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Оплата</a:t>
            </a:r>
            <a:endParaRPr lang="ru-RU" sz="3600" b="1" dirty="0">
              <a:solidFill>
                <a:srgbClr val="2162FF"/>
              </a:solidFill>
              <a:latin typeface="Proxima Nova Bl" panose="0200050603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812BC1-A041-44E5-8408-B0B324CACC40}"/>
              </a:ext>
            </a:extLst>
          </p:cNvPr>
          <p:cNvSpPr txBox="1"/>
          <p:nvPr/>
        </p:nvSpPr>
        <p:spPr>
          <a:xfrm>
            <a:off x="3752841" y="854076"/>
            <a:ext cx="5575300" cy="4211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i="0" dirty="0">
                <a:solidFill>
                  <a:srgbClr val="2162FF"/>
                </a:solidFill>
                <a:effectLst/>
                <a:latin typeface="Proxima Nova Rg" panose="02000506030000020004" pitchFamily="2" charset="0"/>
              </a:rPr>
              <a:t>Хотите продолжить обучение? </a:t>
            </a:r>
          </a:p>
          <a:p>
            <a:pPr>
              <a:lnSpc>
                <a:spcPct val="150000"/>
              </a:lnSpc>
            </a:pPr>
            <a:endParaRPr lang="ru-RU" b="0" i="0" dirty="0">
              <a:solidFill>
                <a:srgbClr val="000000"/>
              </a:solidFill>
              <a:effectLst/>
              <a:latin typeface="Proxima Nova Rg" panose="02000506030000020004" pitchFamily="2" charset="0"/>
            </a:endParaRPr>
          </a:p>
          <a:p>
            <a:pPr>
              <a:lnSpc>
                <a:spcPct val="150000"/>
              </a:lnSpc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Тогда мы вышлем вам на e-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mail</a:t>
            </a: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 или в мессенджер счет, который сможете оплатить через терминал «Приват Банка», через терминал самообслуживания или со своего расчетного счета.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C5AB90-5472-4EFE-B457-575E52ADB3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44"/>
          <a:stretch/>
        </p:blipFill>
        <p:spPr>
          <a:xfrm>
            <a:off x="1890712" y="404813"/>
            <a:ext cx="172699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6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5553E89-E13C-4E55-9943-2E2D3C12204C}"/>
              </a:ext>
            </a:extLst>
          </p:cNvPr>
          <p:cNvGrpSpPr/>
          <p:nvPr/>
        </p:nvGrpSpPr>
        <p:grpSpPr>
          <a:xfrm>
            <a:off x="1789176" y="2536916"/>
            <a:ext cx="8613648" cy="1784168"/>
            <a:chOff x="1789176" y="2138608"/>
            <a:chExt cx="8613648" cy="1784168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195833D-9EB8-4BDA-8C52-F76A1EA7B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4593" t="21834" r="14844" b="15284"/>
            <a:stretch/>
          </p:blipFill>
          <p:spPr>
            <a:xfrm>
              <a:off x="1789176" y="2935224"/>
              <a:ext cx="8613648" cy="9875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5459E0-B1CD-4B28-9932-F068578530EB}"/>
                </a:ext>
              </a:extLst>
            </p:cNvPr>
            <p:cNvSpPr txBox="1"/>
            <p:nvPr/>
          </p:nvSpPr>
          <p:spPr>
            <a:xfrm>
              <a:off x="2686050" y="2138608"/>
              <a:ext cx="68199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0" i="0" dirty="0">
                  <a:solidFill>
                    <a:schemeClr val="bg1"/>
                  </a:solidFill>
                  <a:effectLst/>
                  <a:latin typeface="Proxima Nova Bl" panose="02000506030000020004" pitchFamily="2" charset="0"/>
                </a:rPr>
                <a:t>До встречи на нашем курсе</a:t>
              </a:r>
              <a:endParaRPr lang="en-US" sz="3600" dirty="0">
                <a:solidFill>
                  <a:schemeClr val="bg1"/>
                </a:solidFill>
                <a:latin typeface="Proxima Nova Bl" panose="0200050603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298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8475462-0695-46A1-9890-1FE328058E67}"/>
              </a:ext>
            </a:extLst>
          </p:cNvPr>
          <p:cNvGrpSpPr/>
          <p:nvPr/>
        </p:nvGrpSpPr>
        <p:grpSpPr>
          <a:xfrm>
            <a:off x="930274" y="2848905"/>
            <a:ext cx="5165725" cy="1160190"/>
            <a:chOff x="927099" y="2209800"/>
            <a:chExt cx="5165725" cy="116019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7931D0-6249-4D4F-8BEA-896C162510FC}"/>
                </a:ext>
              </a:extLst>
            </p:cNvPr>
            <p:cNvSpPr txBox="1"/>
            <p:nvPr/>
          </p:nvSpPr>
          <p:spPr>
            <a:xfrm>
              <a:off x="927099" y="2209800"/>
              <a:ext cx="51657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roxima Nova Bl" panose="02000506030000020004" pitchFamily="2" charset="0"/>
                </a:rPr>
                <a:t>Тематические </a:t>
              </a:r>
              <a:r>
                <a:rPr lang="ru-RU" sz="3600" b="1" dirty="0">
                  <a:solidFill>
                    <a:srgbClr val="0D5EE3"/>
                  </a:solidFill>
                  <a:latin typeface="Proxima Nova Bl" panose="02000506030000020004" pitchFamily="2" charset="0"/>
                </a:rPr>
                <a:t>модули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64C7330-1F46-4BD1-B484-D308DED57121}"/>
                </a:ext>
              </a:extLst>
            </p:cNvPr>
            <p:cNvSpPr/>
            <p:nvPr/>
          </p:nvSpPr>
          <p:spPr>
            <a:xfrm>
              <a:off x="927100" y="2856131"/>
              <a:ext cx="5018087" cy="5138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Proxima Nova Rg" panose="02000506030000020004" pitchFamily="2" charset="0"/>
                </a:rPr>
                <a:t>Курс состоит из 5 модулей:</a:t>
              </a:r>
              <a:endPara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Rg" panose="02000506030000020004" pitchFamily="2" charset="0"/>
              </a:endParaRPr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4F1A8C-4A99-40FC-911E-0BE797982567}"/>
              </a:ext>
            </a:extLst>
          </p:cNvPr>
          <p:cNvSpPr/>
          <p:nvPr/>
        </p:nvSpPr>
        <p:spPr>
          <a:xfrm>
            <a:off x="6832600" y="-101600"/>
            <a:ext cx="76200" cy="7061200"/>
          </a:xfrm>
          <a:prstGeom prst="rect">
            <a:avLst/>
          </a:prstGeom>
          <a:solidFill>
            <a:srgbClr val="0D5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533AF4B-25F8-4C74-836C-EC5CAD98C565}"/>
              </a:ext>
            </a:extLst>
          </p:cNvPr>
          <p:cNvGrpSpPr/>
          <p:nvPr/>
        </p:nvGrpSpPr>
        <p:grpSpPr>
          <a:xfrm>
            <a:off x="6661582" y="887579"/>
            <a:ext cx="5192446" cy="5082843"/>
            <a:chOff x="6661582" y="673532"/>
            <a:chExt cx="5192446" cy="5082843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0378E59-38F4-4FEC-976C-431FD3DA696E}"/>
                </a:ext>
              </a:extLst>
            </p:cNvPr>
            <p:cNvSpPr/>
            <p:nvPr/>
          </p:nvSpPr>
          <p:spPr>
            <a:xfrm>
              <a:off x="6672468" y="673532"/>
              <a:ext cx="396463" cy="396463"/>
            </a:xfrm>
            <a:prstGeom prst="ellipse">
              <a:avLst/>
            </a:prstGeom>
            <a:solidFill>
              <a:srgbClr val="F8DA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BD468CA4-103E-4E10-9087-8D3A983DF1E1}"/>
                </a:ext>
              </a:extLst>
            </p:cNvPr>
            <p:cNvSpPr/>
            <p:nvPr/>
          </p:nvSpPr>
          <p:spPr>
            <a:xfrm>
              <a:off x="6672468" y="1845127"/>
              <a:ext cx="396463" cy="396463"/>
            </a:xfrm>
            <a:prstGeom prst="ellipse">
              <a:avLst/>
            </a:prstGeom>
            <a:solidFill>
              <a:srgbClr val="F8DA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BCC01711-D56E-4670-ADD8-6B963E176D7A}"/>
                </a:ext>
              </a:extLst>
            </p:cNvPr>
            <p:cNvSpPr/>
            <p:nvPr/>
          </p:nvSpPr>
          <p:spPr>
            <a:xfrm>
              <a:off x="6672468" y="3016722"/>
              <a:ext cx="396463" cy="396463"/>
            </a:xfrm>
            <a:prstGeom prst="ellipse">
              <a:avLst/>
            </a:prstGeom>
            <a:solidFill>
              <a:srgbClr val="F8DA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8027895-D3B0-4C6F-B874-890FD0371F95}"/>
                </a:ext>
              </a:extLst>
            </p:cNvPr>
            <p:cNvSpPr/>
            <p:nvPr/>
          </p:nvSpPr>
          <p:spPr>
            <a:xfrm>
              <a:off x="6673458" y="4188317"/>
              <a:ext cx="396463" cy="396463"/>
            </a:xfrm>
            <a:prstGeom prst="ellipse">
              <a:avLst/>
            </a:prstGeom>
            <a:solidFill>
              <a:srgbClr val="F8DA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45073C9A-A60C-43BD-8D4E-1F8187693215}"/>
                </a:ext>
              </a:extLst>
            </p:cNvPr>
            <p:cNvSpPr/>
            <p:nvPr/>
          </p:nvSpPr>
          <p:spPr>
            <a:xfrm>
              <a:off x="6661582" y="5359912"/>
              <a:ext cx="396463" cy="396463"/>
            </a:xfrm>
            <a:prstGeom prst="ellipse">
              <a:avLst/>
            </a:prstGeom>
            <a:solidFill>
              <a:srgbClr val="F8DA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7FAF14D-4795-46A6-92B1-3977CFC28C8E}"/>
                </a:ext>
              </a:extLst>
            </p:cNvPr>
            <p:cNvSpPr txBox="1"/>
            <p:nvPr/>
          </p:nvSpPr>
          <p:spPr>
            <a:xfrm>
              <a:off x="7431273" y="687097"/>
              <a:ext cx="44227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«</a:t>
              </a:r>
              <a:r>
                <a:rPr lang="uk-UA" b="0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Эффективное</a:t>
              </a:r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 </a:t>
              </a:r>
              <a:r>
                <a:rPr lang="uk-UA" b="0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управление</a:t>
              </a:r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 проектом»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856213-3A3B-4413-A2FF-25865F66DD32}"/>
                </a:ext>
              </a:extLst>
            </p:cNvPr>
            <p:cNvSpPr txBox="1"/>
            <p:nvPr/>
          </p:nvSpPr>
          <p:spPr>
            <a:xfrm>
              <a:off x="7431273" y="1858692"/>
              <a:ext cx="44227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«Продажи и </a:t>
              </a:r>
              <a:r>
                <a:rPr lang="uk-UA" b="0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клиентский</a:t>
              </a:r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 </a:t>
              </a:r>
              <a:r>
                <a:rPr lang="uk-UA" b="0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сервис</a:t>
              </a:r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»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3595B1-410F-4C06-A2CF-7DBADAD2B9C6}"/>
                </a:ext>
              </a:extLst>
            </p:cNvPr>
            <p:cNvSpPr txBox="1"/>
            <p:nvPr/>
          </p:nvSpPr>
          <p:spPr>
            <a:xfrm>
              <a:off x="7431273" y="3030287"/>
              <a:ext cx="44227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«</a:t>
              </a:r>
              <a:r>
                <a:rPr lang="uk-UA" b="0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Основы</a:t>
              </a:r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 </a:t>
              </a:r>
              <a:r>
                <a:rPr lang="uk-UA" b="0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дизайна</a:t>
              </a:r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»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F2616D0-F262-4414-864F-5A3C05C30DD5}"/>
                </a:ext>
              </a:extLst>
            </p:cNvPr>
            <p:cNvSpPr txBox="1"/>
            <p:nvPr/>
          </p:nvSpPr>
          <p:spPr>
            <a:xfrm>
              <a:off x="7431273" y="4199223"/>
              <a:ext cx="44227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«</a:t>
              </a:r>
              <a:r>
                <a:rPr lang="uk-UA" b="0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Мебельный</a:t>
              </a:r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 маркетинг»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F5749CB-CE7D-44FA-AB7C-D5875479E8B9}"/>
                </a:ext>
              </a:extLst>
            </p:cNvPr>
            <p:cNvSpPr txBox="1"/>
            <p:nvPr/>
          </p:nvSpPr>
          <p:spPr>
            <a:xfrm>
              <a:off x="7431273" y="5373477"/>
              <a:ext cx="44227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«</a:t>
              </a:r>
              <a:r>
                <a:rPr lang="uk-UA" b="0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Работа</a:t>
              </a:r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 с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Viyar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 Bazar»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855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61004C6-7813-42D9-9416-189CA2E34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8934" y="205216"/>
            <a:ext cx="5345112" cy="5345112"/>
          </a:xfrm>
          <a:prstGeom prst="rect">
            <a:avLst/>
          </a:prstGeom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865864B7-8DE7-4655-B9C8-839254839255}"/>
              </a:ext>
            </a:extLst>
          </p:cNvPr>
          <p:cNvSpPr/>
          <p:nvPr/>
        </p:nvSpPr>
        <p:spPr>
          <a:xfrm>
            <a:off x="-973239" y="3009107"/>
            <a:ext cx="5345112" cy="5345112"/>
          </a:xfrm>
          <a:prstGeom prst="ellipse">
            <a:avLst/>
          </a:prstGeom>
          <a:solidFill>
            <a:srgbClr val="0D5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67DB317-CD12-469C-A6E6-D7FBBE63DC3C}"/>
              </a:ext>
            </a:extLst>
          </p:cNvPr>
          <p:cNvSpPr/>
          <p:nvPr/>
        </p:nvSpPr>
        <p:spPr>
          <a:xfrm>
            <a:off x="5542538" y="976542"/>
            <a:ext cx="579120" cy="579120"/>
          </a:xfrm>
          <a:prstGeom prst="ellipse">
            <a:avLst/>
          </a:prstGeom>
          <a:solidFill>
            <a:srgbClr val="F8D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16753" y="154472"/>
            <a:ext cx="568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Детальная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 информация</a:t>
            </a:r>
            <a:endParaRPr lang="ru-RU" sz="3600" b="1" dirty="0">
              <a:solidFill>
                <a:srgbClr val="0D5EE3"/>
              </a:solidFill>
              <a:latin typeface="Proxima Nova Bl" panose="02000506030000020004" pitchFamily="2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A7F361F-0F49-4506-81BA-3F3A2F9AEE7A}"/>
              </a:ext>
            </a:extLst>
          </p:cNvPr>
          <p:cNvGrpSpPr/>
          <p:nvPr/>
        </p:nvGrpSpPr>
        <p:grpSpPr>
          <a:xfrm>
            <a:off x="1397893" y="1121415"/>
            <a:ext cx="4571796" cy="4966648"/>
            <a:chOff x="1273175" y="981075"/>
            <a:chExt cx="4571796" cy="4966648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E755FFCD-4C47-445F-AE7A-5F765C3D19F6}"/>
                </a:ext>
              </a:extLst>
            </p:cNvPr>
            <p:cNvSpPr/>
            <p:nvPr/>
          </p:nvSpPr>
          <p:spPr>
            <a:xfrm>
              <a:off x="1273175" y="981075"/>
              <a:ext cx="4571796" cy="6572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/>
              <a:r>
                <a:rPr lang="uk-UA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Старт </a:t>
              </a:r>
              <a:r>
                <a:rPr lang="uk-UA" b="1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курса</a:t>
              </a:r>
              <a:r>
                <a:rPr lang="uk-UA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 </a:t>
              </a:r>
              <a:r>
                <a:rPr lang="en-US" sz="2400" b="1" i="0" dirty="0">
                  <a:solidFill>
                    <a:srgbClr val="0D5EE3"/>
                  </a:solidFill>
                  <a:effectLst/>
                  <a:latin typeface="Proxima Nova Rg" panose="02000506030000020004" pitchFamily="2" charset="0"/>
                </a:rPr>
                <a:t>offline</a:t>
              </a:r>
              <a:r>
                <a:rPr lang="uk-UA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: 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10</a:t>
              </a:r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.0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6</a:t>
              </a:r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. 2021 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E482A1A8-F7D4-4D87-AEC7-0AEA2694003F}"/>
                </a:ext>
              </a:extLst>
            </p:cNvPr>
            <p:cNvSpPr/>
            <p:nvPr/>
          </p:nvSpPr>
          <p:spPr>
            <a:xfrm>
              <a:off x="1273175" y="1948871"/>
              <a:ext cx="4571796" cy="6572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/>
              <a:r>
                <a:rPr lang="uk-UA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Продолжительность: </a:t>
              </a:r>
              <a:r>
                <a:rPr lang="uk-UA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1</a:t>
              </a:r>
              <a:r>
                <a:rPr lang="en-US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8</a:t>
              </a:r>
              <a:r>
                <a:rPr lang="uk-UA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 занятий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9C27EC3C-0C6E-49D2-88CC-D3780EA7CCE7}"/>
                </a:ext>
              </a:extLst>
            </p:cNvPr>
            <p:cNvSpPr/>
            <p:nvPr/>
          </p:nvSpPr>
          <p:spPr>
            <a:xfrm>
              <a:off x="1273175" y="2916667"/>
              <a:ext cx="4571796" cy="7780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/>
              <a:r>
                <a:rPr lang="ru-RU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График обучения: </a:t>
              </a:r>
              <a:r>
                <a:rPr lang="ru-RU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с 18:00 до 20:00 каждый вторник и четверг 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3615BC4F-C201-46C9-9CEA-CA8F81576450}"/>
                </a:ext>
              </a:extLst>
            </p:cNvPr>
            <p:cNvSpPr/>
            <p:nvPr/>
          </p:nvSpPr>
          <p:spPr>
            <a:xfrm>
              <a:off x="1273175" y="4005291"/>
              <a:ext cx="4571796" cy="9746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/>
              <a:r>
                <a:rPr lang="ru-RU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Место проведения: </a:t>
              </a:r>
              <a:r>
                <a:rPr lang="ru-RU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бул. Вацлава Гавела, 16, конференц-зал «Академии </a:t>
              </a:r>
              <a:r>
                <a:rPr lang="ru-RU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ВиЯр</a:t>
              </a:r>
              <a:r>
                <a:rPr lang="ru-RU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» 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14D67658-5A92-4B05-96C3-4D7B500797DE}"/>
                </a:ext>
              </a:extLst>
            </p:cNvPr>
            <p:cNvSpPr/>
            <p:nvPr/>
          </p:nvSpPr>
          <p:spPr>
            <a:xfrm>
              <a:off x="1273175" y="5290498"/>
              <a:ext cx="4571796" cy="6572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/>
              <a:r>
                <a:rPr lang="uk-UA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Группа: </a:t>
              </a:r>
              <a:r>
                <a:rPr lang="uk-UA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15 </a:t>
              </a:r>
              <a:r>
                <a:rPr lang="uk-UA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участников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</p:grpSp>
      <p:sp>
        <p:nvSpPr>
          <p:cNvPr id="26" name="Овал 25">
            <a:extLst>
              <a:ext uri="{FF2B5EF4-FFF2-40B4-BE49-F238E27FC236}">
                <a16:creationId xmlns:a16="http://schemas.microsoft.com/office/drawing/2014/main" id="{F42BF09E-09B8-4A96-92F3-6471167815A5}"/>
              </a:ext>
            </a:extLst>
          </p:cNvPr>
          <p:cNvSpPr/>
          <p:nvPr/>
        </p:nvSpPr>
        <p:spPr>
          <a:xfrm>
            <a:off x="10524818" y="906331"/>
            <a:ext cx="579120" cy="579120"/>
          </a:xfrm>
          <a:prstGeom prst="ellipse">
            <a:avLst/>
          </a:prstGeom>
          <a:solidFill>
            <a:srgbClr val="F8D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5D9EDB8-5A1A-44C8-AEC7-FBBBB3B4FB58}"/>
              </a:ext>
            </a:extLst>
          </p:cNvPr>
          <p:cNvGrpSpPr/>
          <p:nvPr/>
        </p:nvGrpSpPr>
        <p:grpSpPr>
          <a:xfrm>
            <a:off x="6350465" y="1121415"/>
            <a:ext cx="4571796" cy="4966648"/>
            <a:chOff x="1273175" y="981075"/>
            <a:chExt cx="4571796" cy="4966648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4E9419B3-2517-4CCB-9354-D8ADA1F619B1}"/>
                </a:ext>
              </a:extLst>
            </p:cNvPr>
            <p:cNvSpPr/>
            <p:nvPr/>
          </p:nvSpPr>
          <p:spPr>
            <a:xfrm>
              <a:off x="1273175" y="981075"/>
              <a:ext cx="4571796" cy="6572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/>
              <a:r>
                <a:rPr lang="uk-UA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Старт </a:t>
              </a:r>
              <a:r>
                <a:rPr lang="uk-UA" b="1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курса</a:t>
              </a:r>
              <a:r>
                <a:rPr lang="en-US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 </a:t>
              </a:r>
              <a:r>
                <a:rPr lang="en-US" sz="2400" b="1" i="0" dirty="0">
                  <a:solidFill>
                    <a:srgbClr val="0D5EE3"/>
                  </a:solidFill>
                  <a:effectLst/>
                  <a:latin typeface="Proxima Nova Rg" panose="02000506030000020004" pitchFamily="2" charset="0"/>
                </a:rPr>
                <a:t>online</a:t>
              </a:r>
              <a:r>
                <a:rPr lang="uk-UA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: 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16</a:t>
              </a:r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.0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6</a:t>
              </a:r>
              <a:r>
                <a:rPr lang="uk-UA" b="0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. 2021 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B7E87273-357B-4DF1-BB04-BE64E70FAE4C}"/>
                </a:ext>
              </a:extLst>
            </p:cNvPr>
            <p:cNvSpPr/>
            <p:nvPr/>
          </p:nvSpPr>
          <p:spPr>
            <a:xfrm>
              <a:off x="1273175" y="1948871"/>
              <a:ext cx="4571796" cy="6572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/>
              <a:r>
                <a:rPr lang="uk-UA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Продолжительность: </a:t>
              </a:r>
              <a:r>
                <a:rPr lang="uk-UA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1</a:t>
              </a:r>
              <a:r>
                <a:rPr lang="en-US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8</a:t>
              </a:r>
              <a:r>
                <a:rPr lang="uk-UA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 занятий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55103523-C89D-4AA6-BAF4-2C0D32BD02D5}"/>
                </a:ext>
              </a:extLst>
            </p:cNvPr>
            <p:cNvSpPr/>
            <p:nvPr/>
          </p:nvSpPr>
          <p:spPr>
            <a:xfrm>
              <a:off x="1273175" y="2916667"/>
              <a:ext cx="4571796" cy="7780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/>
              <a:r>
                <a:rPr lang="ru-RU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График обучения: </a:t>
              </a:r>
              <a:r>
                <a:rPr lang="ru-RU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с 18:00 до 20:00 каждый понедельник, среда, пятница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616F7B2C-AE9C-4524-8B9A-C9ADF103CFAD}"/>
                </a:ext>
              </a:extLst>
            </p:cNvPr>
            <p:cNvSpPr/>
            <p:nvPr/>
          </p:nvSpPr>
          <p:spPr>
            <a:xfrm>
              <a:off x="1273175" y="4005291"/>
              <a:ext cx="4571796" cy="9746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/>
              <a:r>
                <a:rPr lang="ru-RU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Место проведения: </a:t>
              </a:r>
              <a:r>
                <a:rPr lang="ru-RU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платформа </a:t>
              </a:r>
              <a:r>
                <a:rPr lang="en-US" b="1" i="0" dirty="0">
                  <a:solidFill>
                    <a:srgbClr val="0D5EE3"/>
                  </a:solidFill>
                  <a:effectLst/>
                  <a:latin typeface="Proxima Nova Rg" panose="02000506030000020004" pitchFamily="2" charset="0"/>
                </a:rPr>
                <a:t>Zoom</a:t>
              </a:r>
              <a:endParaRPr lang="en-US" b="1" dirty="0">
                <a:solidFill>
                  <a:srgbClr val="0D5EE3"/>
                </a:solidFill>
                <a:latin typeface="Proxima Nova Rg" panose="02000506030000020004" pitchFamily="2" charset="0"/>
              </a:endParaRPr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23D9947A-0FB2-47F0-96DF-66350EBFFB1C}"/>
                </a:ext>
              </a:extLst>
            </p:cNvPr>
            <p:cNvSpPr/>
            <p:nvPr/>
          </p:nvSpPr>
          <p:spPr>
            <a:xfrm>
              <a:off x="1273175" y="5290498"/>
              <a:ext cx="4571796" cy="6572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79400" dist="63500" dir="7620000" sx="103000" sy="103000" algn="t" rotWithShape="0">
                <a:srgbClr val="2162FF">
                  <a:alpha val="1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000"/>
              <a:r>
                <a:rPr lang="uk-UA" b="1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Группа: </a:t>
              </a:r>
              <a:r>
                <a:rPr lang="uk-UA" i="0" dirty="0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15 </a:t>
              </a:r>
              <a:r>
                <a:rPr lang="uk-UA" i="0" dirty="0" err="1">
                  <a:solidFill>
                    <a:srgbClr val="000000"/>
                  </a:solidFill>
                  <a:effectLst/>
                  <a:latin typeface="Proxima Nova Rg" panose="02000506030000020004" pitchFamily="2" charset="0"/>
                </a:rPr>
                <a:t>участников</a:t>
              </a:r>
              <a:endParaRPr lang="en-US" dirty="0">
                <a:latin typeface="Proxima Nova Rg" panose="0200050603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545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64694" y="3013502"/>
            <a:ext cx="5662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Proxima Nova Bl" panose="02000506030000020004" pitchFamily="2" charset="0"/>
              </a:rPr>
              <a:t>Программа курса</a:t>
            </a:r>
            <a:r>
              <a:rPr lang="ru-RU" sz="4800" b="1" dirty="0">
                <a:solidFill>
                  <a:srgbClr val="F8DA02"/>
                </a:solidFill>
                <a:latin typeface="Proxima Nova Bl" panose="02000506030000020004" pitchFamily="2" charset="0"/>
              </a:rPr>
              <a:t>.</a:t>
            </a:r>
          </a:p>
        </p:txBody>
      </p:sp>
      <p:sp>
        <p:nvSpPr>
          <p:cNvPr id="18" name="Freeform 27">
            <a:extLst>
              <a:ext uri="{FF2B5EF4-FFF2-40B4-BE49-F238E27FC236}">
                <a16:creationId xmlns:a16="http://schemas.microsoft.com/office/drawing/2014/main" id="{DA65DC47-EC3A-42E5-B755-5572959A05A2}"/>
              </a:ext>
            </a:extLst>
          </p:cNvPr>
          <p:cNvSpPr>
            <a:spLocks noEditPoints="1"/>
          </p:cNvSpPr>
          <p:nvPr/>
        </p:nvSpPr>
        <p:spPr bwMode="auto">
          <a:xfrm>
            <a:off x="5876458" y="6010276"/>
            <a:ext cx="439084" cy="442912"/>
          </a:xfrm>
          <a:custGeom>
            <a:avLst/>
            <a:gdLst>
              <a:gd name="T0" fmla="*/ 160 w 160"/>
              <a:gd name="T1" fmla="*/ 80 h 160"/>
              <a:gd name="T2" fmla="*/ 80 w 160"/>
              <a:gd name="T3" fmla="*/ 0 h 160"/>
              <a:gd name="T4" fmla="*/ 0 w 160"/>
              <a:gd name="T5" fmla="*/ 80 h 160"/>
              <a:gd name="T6" fmla="*/ 80 w 160"/>
              <a:gd name="T7" fmla="*/ 160 h 160"/>
              <a:gd name="T8" fmla="*/ 160 w 160"/>
              <a:gd name="T9" fmla="*/ 80 h 160"/>
              <a:gd name="T10" fmla="*/ 8 w 160"/>
              <a:gd name="T11" fmla="*/ 80 h 160"/>
              <a:gd name="T12" fmla="*/ 80 w 160"/>
              <a:gd name="T13" fmla="*/ 8 h 160"/>
              <a:gd name="T14" fmla="*/ 152 w 160"/>
              <a:gd name="T15" fmla="*/ 80 h 160"/>
              <a:gd name="T16" fmla="*/ 80 w 160"/>
              <a:gd name="T17" fmla="*/ 152 h 160"/>
              <a:gd name="T18" fmla="*/ 8 w 160"/>
              <a:gd name="T19" fmla="*/ 80 h 160"/>
              <a:gd name="T20" fmla="*/ 83 w 160"/>
              <a:gd name="T21" fmla="*/ 118 h 160"/>
              <a:gd name="T22" fmla="*/ 105 w 160"/>
              <a:gd name="T23" fmla="*/ 95 h 160"/>
              <a:gd name="T24" fmla="*/ 105 w 160"/>
              <a:gd name="T25" fmla="*/ 89 h 160"/>
              <a:gd name="T26" fmla="*/ 100 w 160"/>
              <a:gd name="T27" fmla="*/ 89 h 160"/>
              <a:gd name="T28" fmla="*/ 84 w 160"/>
              <a:gd name="T29" fmla="*/ 105 h 160"/>
              <a:gd name="T30" fmla="*/ 84 w 160"/>
              <a:gd name="T31" fmla="*/ 45 h 160"/>
              <a:gd name="T32" fmla="*/ 80 w 160"/>
              <a:gd name="T33" fmla="*/ 41 h 160"/>
              <a:gd name="T34" fmla="*/ 76 w 160"/>
              <a:gd name="T35" fmla="*/ 45 h 160"/>
              <a:gd name="T36" fmla="*/ 76 w 160"/>
              <a:gd name="T37" fmla="*/ 105 h 160"/>
              <a:gd name="T38" fmla="*/ 60 w 160"/>
              <a:gd name="T39" fmla="*/ 89 h 160"/>
              <a:gd name="T40" fmla="*/ 55 w 160"/>
              <a:gd name="T41" fmla="*/ 89 h 160"/>
              <a:gd name="T42" fmla="*/ 55 w 160"/>
              <a:gd name="T43" fmla="*/ 95 h 160"/>
              <a:gd name="T44" fmla="*/ 77 w 160"/>
              <a:gd name="T45" fmla="*/ 118 h 160"/>
              <a:gd name="T46" fmla="*/ 80 w 160"/>
              <a:gd name="T47" fmla="*/ 119 h 160"/>
              <a:gd name="T48" fmla="*/ 83 w 160"/>
              <a:gd name="T49" fmla="*/ 1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0" h="160">
                <a:moveTo>
                  <a:pt x="160" y="80"/>
                </a:moveTo>
                <a:cubicBezTo>
                  <a:pt x="160" y="36"/>
                  <a:pt x="124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124"/>
                  <a:pt x="36" y="160"/>
                  <a:pt x="80" y="160"/>
                </a:cubicBezTo>
                <a:cubicBezTo>
                  <a:pt x="124" y="160"/>
                  <a:pt x="160" y="124"/>
                  <a:pt x="160" y="80"/>
                </a:cubicBezTo>
                <a:close/>
                <a:moveTo>
                  <a:pt x="8" y="80"/>
                </a:moveTo>
                <a:cubicBezTo>
                  <a:pt x="8" y="40"/>
                  <a:pt x="40" y="8"/>
                  <a:pt x="80" y="8"/>
                </a:cubicBezTo>
                <a:cubicBezTo>
                  <a:pt x="120" y="8"/>
                  <a:pt x="152" y="40"/>
                  <a:pt x="152" y="80"/>
                </a:cubicBezTo>
                <a:cubicBezTo>
                  <a:pt x="152" y="120"/>
                  <a:pt x="120" y="152"/>
                  <a:pt x="80" y="152"/>
                </a:cubicBezTo>
                <a:cubicBezTo>
                  <a:pt x="40" y="152"/>
                  <a:pt x="8" y="120"/>
                  <a:pt x="8" y="80"/>
                </a:cubicBezTo>
                <a:close/>
                <a:moveTo>
                  <a:pt x="83" y="118"/>
                </a:moveTo>
                <a:cubicBezTo>
                  <a:pt x="105" y="95"/>
                  <a:pt x="105" y="95"/>
                  <a:pt x="105" y="95"/>
                </a:cubicBezTo>
                <a:cubicBezTo>
                  <a:pt x="107" y="94"/>
                  <a:pt x="107" y="91"/>
                  <a:pt x="105" y="89"/>
                </a:cubicBezTo>
                <a:cubicBezTo>
                  <a:pt x="104" y="88"/>
                  <a:pt x="101" y="88"/>
                  <a:pt x="100" y="89"/>
                </a:cubicBezTo>
                <a:cubicBezTo>
                  <a:pt x="84" y="105"/>
                  <a:pt x="84" y="105"/>
                  <a:pt x="84" y="105"/>
                </a:cubicBezTo>
                <a:cubicBezTo>
                  <a:pt x="84" y="45"/>
                  <a:pt x="84" y="45"/>
                  <a:pt x="84" y="45"/>
                </a:cubicBezTo>
                <a:cubicBezTo>
                  <a:pt x="84" y="43"/>
                  <a:pt x="82" y="41"/>
                  <a:pt x="80" y="41"/>
                </a:cubicBezTo>
                <a:cubicBezTo>
                  <a:pt x="78" y="41"/>
                  <a:pt x="76" y="43"/>
                  <a:pt x="76" y="4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8"/>
                  <a:pt x="56" y="88"/>
                  <a:pt x="55" y="89"/>
                </a:cubicBezTo>
                <a:cubicBezTo>
                  <a:pt x="53" y="91"/>
                  <a:pt x="53" y="94"/>
                  <a:pt x="55" y="95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8" y="118"/>
                  <a:pt x="79" y="119"/>
                  <a:pt x="80" y="119"/>
                </a:cubicBezTo>
                <a:cubicBezTo>
                  <a:pt x="81" y="119"/>
                  <a:pt x="82" y="118"/>
                  <a:pt x="83" y="1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52400" dir="5400000" algn="t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78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DC953EB-9C55-46F4-9DD2-8AB74B7E60E2}"/>
              </a:ext>
            </a:extLst>
          </p:cNvPr>
          <p:cNvGrpSpPr/>
          <p:nvPr/>
        </p:nvGrpSpPr>
        <p:grpSpPr>
          <a:xfrm>
            <a:off x="2748319" y="2592107"/>
            <a:ext cx="6695362" cy="1673786"/>
            <a:chOff x="2372438" y="2592107"/>
            <a:chExt cx="6695362" cy="1673786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21A9A843-8155-4D52-A3B1-E79DF74F55DF}"/>
                </a:ext>
              </a:extLst>
            </p:cNvPr>
            <p:cNvGrpSpPr/>
            <p:nvPr/>
          </p:nvGrpSpPr>
          <p:grpSpPr>
            <a:xfrm>
              <a:off x="4343818" y="2842247"/>
              <a:ext cx="4723982" cy="1173506"/>
              <a:chOff x="7658435" y="842065"/>
              <a:chExt cx="4723982" cy="1173506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7658435" y="842065"/>
                <a:ext cx="32181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4800" b="1" dirty="0">
                    <a:solidFill>
                      <a:srgbClr val="0D5EE3"/>
                    </a:solidFill>
                    <a:latin typeface="Proxima Nova Bl" panose="02000506030000020004" pitchFamily="2" charset="0"/>
                  </a:rPr>
                  <a:t>Модуль </a:t>
                </a:r>
                <a:r>
                  <a:rPr lang="ru-RU" sz="4800" b="1" dirty="0">
                    <a:solidFill>
                      <a:srgbClr val="0D0D0D"/>
                    </a:solidFill>
                    <a:latin typeface="Proxima Nova Bl" panose="02000506030000020004" pitchFamily="2" charset="0"/>
                  </a:rPr>
                  <a:t>1 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30D5AF-B94E-4C62-B18E-6AA3E8CF28CC}"/>
                  </a:ext>
                </a:extLst>
              </p:cNvPr>
              <p:cNvSpPr txBox="1"/>
              <p:nvPr/>
            </p:nvSpPr>
            <p:spPr>
              <a:xfrm>
                <a:off x="7658435" y="1615461"/>
                <a:ext cx="47239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rgbClr val="0D0D0D"/>
                    </a:solidFill>
                    <a:latin typeface="Proxima Nova Rg" panose="02000506030000020004" pitchFamily="2" charset="0"/>
                  </a:rPr>
                  <a:t>«Эффективное управление проектом»</a:t>
                </a: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9B684755-6697-495C-ACE4-334716B250C6}"/>
                </a:ext>
              </a:extLst>
            </p:cNvPr>
            <p:cNvGrpSpPr/>
            <p:nvPr/>
          </p:nvGrpSpPr>
          <p:grpSpPr>
            <a:xfrm>
              <a:off x="2372438" y="2592107"/>
              <a:ext cx="1673786" cy="1673786"/>
              <a:chOff x="2647985" y="2661955"/>
              <a:chExt cx="1673786" cy="1673786"/>
            </a:xfrm>
          </p:grpSpPr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DE109AD8-F4B9-43B9-9F2A-3C3380C64F5A}"/>
                  </a:ext>
                </a:extLst>
              </p:cNvPr>
              <p:cNvSpPr/>
              <p:nvPr/>
            </p:nvSpPr>
            <p:spPr>
              <a:xfrm>
                <a:off x="2647985" y="2661955"/>
                <a:ext cx="1673786" cy="16737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79400" dist="63500" dir="7620000" sx="103000" sy="103000" algn="t" rotWithShape="0">
                  <a:srgbClr val="2162FF">
                    <a:alpha val="1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38DF662F-74EF-4029-B02B-39F377C52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945579" y="2959549"/>
                <a:ext cx="1078599" cy="107859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1820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B5CE5A78-E247-478D-A3F7-E61793E25B21}"/>
              </a:ext>
            </a:extLst>
          </p:cNvPr>
          <p:cNvSpPr/>
          <p:nvPr/>
        </p:nvSpPr>
        <p:spPr>
          <a:xfrm>
            <a:off x="-1309461" y="2171473"/>
            <a:ext cx="8929461" cy="8929461"/>
          </a:xfrm>
          <a:prstGeom prst="ellipse">
            <a:avLst/>
          </a:prstGeom>
          <a:solidFill>
            <a:srgbClr val="0D5E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3513138" y="274419"/>
            <a:ext cx="516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Тема 1. </a:t>
            </a:r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«Стратегия»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CBDD6-E48E-464F-9B01-71449DF660CC}"/>
              </a:ext>
            </a:extLst>
          </p:cNvPr>
          <p:cNvSpPr txBox="1"/>
          <p:nvPr/>
        </p:nvSpPr>
        <p:spPr>
          <a:xfrm>
            <a:off x="8001000" y="2075617"/>
            <a:ext cx="3048000" cy="2445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300000"/>
              </a:lnSpc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Что такое стратегия?</a:t>
            </a:r>
            <a:endParaRPr lang="en-US" b="0" i="0" dirty="0">
              <a:solidFill>
                <a:srgbClr val="000000"/>
              </a:solidFill>
              <a:effectLst/>
              <a:latin typeface="Proxima Nova Rg" panose="02000506030000020004" pitchFamily="2" charset="0"/>
            </a:endParaRPr>
          </a:p>
          <a:p>
            <a:pPr marL="285750" indent="-285750">
              <a:lnSpc>
                <a:spcPct val="300000"/>
              </a:lnSpc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Как она работает?</a:t>
            </a:r>
            <a:endParaRPr lang="en-US" b="0" i="0" dirty="0">
              <a:solidFill>
                <a:srgbClr val="000000"/>
              </a:solidFill>
              <a:effectLst/>
              <a:latin typeface="Proxima Nova Rg" panose="02000506030000020004" pitchFamily="2" charset="0"/>
            </a:endParaRPr>
          </a:p>
          <a:p>
            <a:pPr marL="285750" indent="-285750">
              <a:lnSpc>
                <a:spcPct val="300000"/>
              </a:lnSpc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Для чего нужна?</a:t>
            </a: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E11386-7396-484E-AC60-3B7CFBFE982D}"/>
              </a:ext>
            </a:extLst>
          </p:cNvPr>
          <p:cNvSpPr txBox="1"/>
          <p:nvPr/>
        </p:nvSpPr>
        <p:spPr>
          <a:xfrm>
            <a:off x="4519047" y="4725516"/>
            <a:ext cx="2664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Алеся Архипова – 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командный стратег</a:t>
            </a:r>
            <a:endParaRPr lang="en-US" sz="1600" b="0" i="0" dirty="0">
              <a:solidFill>
                <a:schemeClr val="bg1"/>
              </a:solidFill>
              <a:effectLst/>
              <a:latin typeface="Proxima Nova Rg" panose="02000506030000020004" pitchFamily="2" charset="0"/>
            </a:endParaRPr>
          </a:p>
          <a:p>
            <a:r>
              <a:rPr lang="ru-RU" sz="1600" b="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и CEO компании </a:t>
            </a:r>
            <a:r>
              <a:rPr lang="ru-RU" sz="1600" b="0" i="0" dirty="0" err="1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Sector</a:t>
            </a:r>
            <a:r>
              <a:rPr lang="ru-RU" sz="1600" b="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 F.</a:t>
            </a:r>
            <a:endParaRPr lang="en-US" sz="16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C321DA-B948-4A3D-B4B0-4AEA6A533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47" y="1417320"/>
            <a:ext cx="3547110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7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B5CE5A78-E247-478D-A3F7-E61793E25B21}"/>
              </a:ext>
            </a:extLst>
          </p:cNvPr>
          <p:cNvSpPr/>
          <p:nvPr/>
        </p:nvSpPr>
        <p:spPr>
          <a:xfrm>
            <a:off x="5589700" y="1474748"/>
            <a:ext cx="8929461" cy="8929461"/>
          </a:xfrm>
          <a:prstGeom prst="ellipse">
            <a:avLst/>
          </a:prstGeom>
          <a:gradFill>
            <a:gsLst>
              <a:gs pos="0">
                <a:srgbClr val="0D5EE3"/>
              </a:gs>
              <a:gs pos="100000">
                <a:srgbClr val="2162FF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EA432-B9DD-4075-B051-9B0E52AC128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7931D0-6249-4D4F-8BEA-896C162510FC}"/>
              </a:ext>
            </a:extLst>
          </p:cNvPr>
          <p:cNvSpPr txBox="1"/>
          <p:nvPr/>
        </p:nvSpPr>
        <p:spPr>
          <a:xfrm>
            <a:off x="2137569" y="274419"/>
            <a:ext cx="7916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Bl" panose="02000506030000020004" pitchFamily="2" charset="0"/>
              </a:rPr>
              <a:t>Тема 2. </a:t>
            </a:r>
            <a:r>
              <a:rPr lang="ru-RU" sz="3600" b="1" dirty="0">
                <a:solidFill>
                  <a:srgbClr val="0D5EE3"/>
                </a:solidFill>
                <a:latin typeface="Proxima Nova Bl" panose="02000506030000020004" pitchFamily="2" charset="0"/>
              </a:rPr>
              <a:t>«Договор. Оформление отношений с клиентами»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4CBDD6-E48E-464F-9B01-71449DF660CC}"/>
              </a:ext>
            </a:extLst>
          </p:cNvPr>
          <p:cNvSpPr txBox="1"/>
          <p:nvPr/>
        </p:nvSpPr>
        <p:spPr>
          <a:xfrm>
            <a:off x="926876" y="2017909"/>
            <a:ext cx="5065486" cy="2549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Нужен ли предпринимателю договор?</a:t>
            </a:r>
          </a:p>
          <a:p>
            <a:pPr marL="285750" indent="-285750">
              <a:lnSpc>
                <a:spcPct val="150000"/>
              </a:lnSpc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Какие риски в работе без него?</a:t>
            </a:r>
          </a:p>
          <a:p>
            <a:pPr marL="285750" indent="-285750">
              <a:lnSpc>
                <a:spcPct val="150000"/>
              </a:lnSpc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Какие преимущества работы на основе договора?</a:t>
            </a:r>
          </a:p>
          <a:p>
            <a:pPr marL="285750" indent="-285750">
              <a:lnSpc>
                <a:spcPct val="150000"/>
              </a:lnSpc>
              <a:buFont typeface="Proxima Nova Rg" panose="02000506030000020004" pitchFamily="2" charset="0"/>
              <a:buChar char=""/>
            </a:pPr>
            <a:r>
              <a:rPr lang="ru-RU" b="0" i="0" dirty="0">
                <a:solidFill>
                  <a:srgbClr val="000000"/>
                </a:solidFill>
                <a:effectLst/>
                <a:latin typeface="Proxima Nova Rg" panose="02000506030000020004" pitchFamily="2" charset="0"/>
              </a:rPr>
              <a:t>Как заключить договор и какие условия стоит предвидеть?</a:t>
            </a: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E11386-7396-484E-AC60-3B7CFBFE982D}"/>
              </a:ext>
            </a:extLst>
          </p:cNvPr>
          <p:cNvSpPr txBox="1"/>
          <p:nvPr/>
        </p:nvSpPr>
        <p:spPr>
          <a:xfrm>
            <a:off x="6286728" y="4822434"/>
            <a:ext cx="2796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Оксана Пономаренко – 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юрист с опытом работы более 25 лет, дизайнер интерьеров в студии </a:t>
            </a:r>
            <a:r>
              <a:rPr lang="ru-RU" sz="1600" i="0" dirty="0" err="1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Striha</a:t>
            </a:r>
            <a:r>
              <a:rPr lang="ru-RU" sz="1600" i="0" dirty="0">
                <a:solidFill>
                  <a:schemeClr val="bg1"/>
                </a:solidFill>
                <a:effectLst/>
                <a:latin typeface="Proxima Nova Rg" panose="02000506030000020004" pitchFamily="2" charset="0"/>
              </a:rPr>
              <a:t>.</a:t>
            </a:r>
            <a:endParaRPr lang="en-US" sz="16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27CF6A-B823-4664-AEAF-5F71F4932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58" y="-575156"/>
            <a:ext cx="5825841" cy="873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44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Nova">
      <a:dk1>
        <a:srgbClr val="172144"/>
      </a:dk1>
      <a:lt1>
        <a:srgbClr val="FFFFFF"/>
      </a:lt1>
      <a:dk2>
        <a:srgbClr val="D4F579"/>
      </a:dk2>
      <a:lt2>
        <a:srgbClr val="40D492"/>
      </a:lt2>
      <a:accent1>
        <a:srgbClr val="3BC8F1"/>
      </a:accent1>
      <a:accent2>
        <a:srgbClr val="6070FF"/>
      </a:accent2>
      <a:accent3>
        <a:srgbClr val="FA3585"/>
      </a:accent3>
      <a:accent4>
        <a:srgbClr val="E9474E"/>
      </a:accent4>
      <a:accent5>
        <a:srgbClr val="F7C83B"/>
      </a:accent5>
      <a:accent6>
        <a:srgbClr val="FF8E38"/>
      </a:accent6>
      <a:hlink>
        <a:srgbClr val="2F8299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</Template>
  <TotalTime>675</TotalTime>
  <Words>1457</Words>
  <Application>Microsoft Office PowerPoint</Application>
  <PresentationFormat>Широкоэкранный</PresentationFormat>
  <Paragraphs>237</Paragraphs>
  <Slides>31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Proxima Nova Bl</vt:lpstr>
      <vt:lpstr>Proxima Nova Rg</vt:lpstr>
      <vt:lpstr>Calibri Light</vt:lpstr>
      <vt:lpstr>Calibri</vt:lpstr>
      <vt:lpstr>Специальное оформление</vt:lpstr>
      <vt:lpstr>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ВиярПроБизнес</dc:title>
  <dc:creator>Милевский Андрей</dc:creator>
  <cp:keywords>ВиЯр</cp:keywords>
  <cp:lastModifiedBy>Панченко Елизавета</cp:lastModifiedBy>
  <cp:revision>64</cp:revision>
  <dcterms:created xsi:type="dcterms:W3CDTF">2021-03-16T06:14:34Z</dcterms:created>
  <dcterms:modified xsi:type="dcterms:W3CDTF">2021-06-03T07:08:15Z</dcterms:modified>
</cp:coreProperties>
</file>